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70"/>
  </p:notesMasterIdLst>
  <p:sldIdLst>
    <p:sldId id="257" r:id="rId2"/>
    <p:sldId id="256" r:id="rId3"/>
    <p:sldId id="410" r:id="rId4"/>
    <p:sldId id="266" r:id="rId5"/>
    <p:sldId id="395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271" r:id="rId23"/>
    <p:sldId id="272" r:id="rId24"/>
    <p:sldId id="273" r:id="rId25"/>
    <p:sldId id="279" r:id="rId26"/>
    <p:sldId id="427" r:id="rId27"/>
    <p:sldId id="428" r:id="rId28"/>
    <p:sldId id="429" r:id="rId29"/>
    <p:sldId id="430" r:id="rId30"/>
    <p:sldId id="434" r:id="rId31"/>
    <p:sldId id="431" r:id="rId32"/>
    <p:sldId id="432" r:id="rId33"/>
    <p:sldId id="433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1" r:id="rId60"/>
    <p:sldId id="292" r:id="rId61"/>
    <p:sldId id="293" r:id="rId62"/>
    <p:sldId id="295" r:id="rId63"/>
    <p:sldId id="296" r:id="rId64"/>
    <p:sldId id="297" r:id="rId65"/>
    <p:sldId id="298" r:id="rId66"/>
    <p:sldId id="299" r:id="rId67"/>
    <p:sldId id="300" r:id="rId68"/>
    <p:sldId id="349" r:id="rId6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EB744-82D9-4C2D-9F01-98CD56D05E9D}" v="11" dt="2023-03-12T18:19:57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S::hwlee@live.inje.ac.kr::9177c702-8b89-4be4-a456-962f1ff8ae28" providerId="AD" clId="Web-{4B72B29F-30EA-B000-BBD0-EDA465FCB86B}"/>
    <pc:docChg chg="modSld">
      <pc:chgData name="이형원" userId="S::hwlee@live.inje.ac.kr::9177c702-8b89-4be4-a456-962f1ff8ae28" providerId="AD" clId="Web-{4B72B29F-30EA-B000-BBD0-EDA465FCB86B}" dt="2021-03-09T03:27:17.361" v="4" actId="1076"/>
      <pc:docMkLst>
        <pc:docMk/>
      </pc:docMkLst>
      <pc:sldChg chg="modSp">
        <pc:chgData name="이형원" userId="S::hwlee@live.inje.ac.kr::9177c702-8b89-4be4-a456-962f1ff8ae28" providerId="AD" clId="Web-{4B72B29F-30EA-B000-BBD0-EDA465FCB86B}" dt="2021-03-09T03:18:51.047" v="3" actId="1076"/>
        <pc:sldMkLst>
          <pc:docMk/>
          <pc:sldMk cId="2918041012" sldId="417"/>
        </pc:sldMkLst>
        <pc:grpChg chg="mod">
          <ac:chgData name="이형원" userId="S::hwlee@live.inje.ac.kr::9177c702-8b89-4be4-a456-962f1ff8ae28" providerId="AD" clId="Web-{4B72B29F-30EA-B000-BBD0-EDA465FCB86B}" dt="2021-03-09T03:18:23.344" v="0" actId="1076"/>
          <ac:grpSpMkLst>
            <pc:docMk/>
            <pc:sldMk cId="2918041012" sldId="417"/>
            <ac:grpSpMk id="4" creationId="{CB864699-1CE5-4E25-90BB-CE841B2B5534}"/>
          </ac:grpSpMkLst>
        </pc:grpChg>
        <pc:picChg chg="mod">
          <ac:chgData name="이형원" userId="S::hwlee@live.inje.ac.kr::9177c702-8b89-4be4-a456-962f1ff8ae28" providerId="AD" clId="Web-{4B72B29F-30EA-B000-BBD0-EDA465FCB86B}" dt="2021-03-09T03:18:35.687" v="1" actId="1076"/>
          <ac:picMkLst>
            <pc:docMk/>
            <pc:sldMk cId="2918041012" sldId="417"/>
            <ac:picMk id="20" creationId="{665A9785-912F-4DCC-9920-7AA23D02B17A}"/>
          </ac:picMkLst>
        </pc:picChg>
        <pc:picChg chg="mod">
          <ac:chgData name="이형원" userId="S::hwlee@live.inje.ac.kr::9177c702-8b89-4be4-a456-962f1ff8ae28" providerId="AD" clId="Web-{4B72B29F-30EA-B000-BBD0-EDA465FCB86B}" dt="2021-03-09T03:18:44.094" v="2" actId="1076"/>
          <ac:picMkLst>
            <pc:docMk/>
            <pc:sldMk cId="2918041012" sldId="417"/>
            <ac:picMk id="21" creationId="{5BD250E2-180D-4D06-AD4D-9F6A2E2F0DF4}"/>
          </ac:picMkLst>
        </pc:picChg>
        <pc:picChg chg="mod">
          <ac:chgData name="이형원" userId="S::hwlee@live.inje.ac.kr::9177c702-8b89-4be4-a456-962f1ff8ae28" providerId="AD" clId="Web-{4B72B29F-30EA-B000-BBD0-EDA465FCB86B}" dt="2021-03-09T03:18:51.047" v="3" actId="1076"/>
          <ac:picMkLst>
            <pc:docMk/>
            <pc:sldMk cId="2918041012" sldId="417"/>
            <ac:picMk id="31" creationId="{05A621E0-E742-42E6-9032-1FF6CBAE9359}"/>
          </ac:picMkLst>
        </pc:picChg>
      </pc:sldChg>
      <pc:sldChg chg="modSp">
        <pc:chgData name="이형원" userId="S::hwlee@live.inje.ac.kr::9177c702-8b89-4be4-a456-962f1ff8ae28" providerId="AD" clId="Web-{4B72B29F-30EA-B000-BBD0-EDA465FCB86B}" dt="2021-03-09T03:27:17.361" v="4" actId="1076"/>
        <pc:sldMkLst>
          <pc:docMk/>
          <pc:sldMk cId="3793038516" sldId="426"/>
        </pc:sldMkLst>
        <pc:picChg chg="mod">
          <ac:chgData name="이형원" userId="S::hwlee@live.inje.ac.kr::9177c702-8b89-4be4-a456-962f1ff8ae28" providerId="AD" clId="Web-{4B72B29F-30EA-B000-BBD0-EDA465FCB86B}" dt="2021-03-09T03:27:17.361" v="4" actId="1076"/>
          <ac:picMkLst>
            <pc:docMk/>
            <pc:sldMk cId="3793038516" sldId="426"/>
            <ac:picMk id="10" creationId="{D72BBDB6-B39D-4BA0-AEE3-35FD5181C8B7}"/>
          </ac:picMkLst>
        </pc:picChg>
      </pc:sldChg>
    </pc:docChg>
  </pc:docChgLst>
  <pc:docChgLst>
    <pc:chgData name="이형원" userId="9177c702-8b89-4be4-a456-962f1ff8ae28" providerId="ADAL" clId="{639EB744-82D9-4C2D-9F01-98CD56D05E9D}"/>
    <pc:docChg chg="addSld modSld">
      <pc:chgData name="이형원" userId="9177c702-8b89-4be4-a456-962f1ff8ae28" providerId="ADAL" clId="{639EB744-82D9-4C2D-9F01-98CD56D05E9D}" dt="2023-03-12T18:19:57.950" v="105"/>
      <pc:docMkLst>
        <pc:docMk/>
      </pc:docMkLst>
      <pc:sldChg chg="addSp modSp mod">
        <pc:chgData name="이형원" userId="9177c702-8b89-4be4-a456-962f1ff8ae28" providerId="ADAL" clId="{639EB744-82D9-4C2D-9F01-98CD56D05E9D}" dt="2023-03-12T16:45:40.153" v="3" actId="1076"/>
        <pc:sldMkLst>
          <pc:docMk/>
          <pc:sldMk cId="0" sldId="266"/>
        </pc:sldMkLst>
        <pc:spChg chg="add mod">
          <ac:chgData name="이형원" userId="9177c702-8b89-4be4-a456-962f1ff8ae28" providerId="ADAL" clId="{639EB744-82D9-4C2D-9F01-98CD56D05E9D}" dt="2023-03-12T16:45:40.153" v="3" actId="1076"/>
          <ac:spMkLst>
            <pc:docMk/>
            <pc:sldMk cId="0" sldId="266"/>
            <ac:spMk id="4" creationId="{8DA7A440-F28E-D5C2-CD14-76CAF8733351}"/>
          </ac:spMkLst>
        </pc:spChg>
      </pc:sldChg>
      <pc:sldChg chg="add">
        <pc:chgData name="이형원" userId="9177c702-8b89-4be4-a456-962f1ff8ae28" providerId="ADAL" clId="{639EB744-82D9-4C2D-9F01-98CD56D05E9D}" dt="2023-03-12T16:51:56.420" v="4"/>
        <pc:sldMkLst>
          <pc:docMk/>
          <pc:sldMk cId="644205036" sldId="271"/>
        </pc:sldMkLst>
      </pc:sldChg>
      <pc:sldChg chg="add">
        <pc:chgData name="이형원" userId="9177c702-8b89-4be4-a456-962f1ff8ae28" providerId="ADAL" clId="{639EB744-82D9-4C2D-9F01-98CD56D05E9D}" dt="2023-03-12T16:51:56.420" v="4"/>
        <pc:sldMkLst>
          <pc:docMk/>
          <pc:sldMk cId="4171208860" sldId="272"/>
        </pc:sldMkLst>
      </pc:sldChg>
      <pc:sldChg chg="add">
        <pc:chgData name="이형원" userId="9177c702-8b89-4be4-a456-962f1ff8ae28" providerId="ADAL" clId="{639EB744-82D9-4C2D-9F01-98CD56D05E9D}" dt="2023-03-12T16:51:56.420" v="4"/>
        <pc:sldMkLst>
          <pc:docMk/>
          <pc:sldMk cId="2867448488" sldId="273"/>
        </pc:sldMkLst>
      </pc:sldChg>
      <pc:sldChg chg="add">
        <pc:chgData name="이형원" userId="9177c702-8b89-4be4-a456-962f1ff8ae28" providerId="ADAL" clId="{639EB744-82D9-4C2D-9F01-98CD56D05E9D}" dt="2023-03-12T16:51:56.420" v="4"/>
        <pc:sldMkLst>
          <pc:docMk/>
          <pc:sldMk cId="2412650688" sldId="279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1310448849" sldId="281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2467807482" sldId="282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4272875167" sldId="283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3690629618" sldId="284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3397526512" sldId="285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1088783782" sldId="286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979529755" sldId="287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3085722694" sldId="288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3688508429" sldId="289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345908018" sldId="291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52603814" sldId="292"/>
        </pc:sldMkLst>
      </pc:sldChg>
      <pc:sldChg chg="modSp add mod">
        <pc:chgData name="이형원" userId="9177c702-8b89-4be4-a456-962f1ff8ae28" providerId="ADAL" clId="{639EB744-82D9-4C2D-9F01-98CD56D05E9D}" dt="2023-03-12T17:12:17.666" v="12" actId="1076"/>
        <pc:sldMkLst>
          <pc:docMk/>
          <pc:sldMk cId="2385940202" sldId="293"/>
        </pc:sldMkLst>
        <pc:spChg chg="mod">
          <ac:chgData name="이형원" userId="9177c702-8b89-4be4-a456-962f1ff8ae28" providerId="ADAL" clId="{639EB744-82D9-4C2D-9F01-98CD56D05E9D}" dt="2023-03-12T17:12:17.666" v="12" actId="1076"/>
          <ac:spMkLst>
            <pc:docMk/>
            <pc:sldMk cId="2385940202" sldId="293"/>
            <ac:spMk id="3" creationId="{880BEA8C-4B2E-B259-AD82-9CC10940A3BF}"/>
          </ac:spMkLst>
        </pc:spChg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1880855572" sldId="295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4167977949" sldId="296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2796146846" sldId="297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3766696970" sldId="298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3426143718" sldId="299"/>
        </pc:sldMkLst>
      </pc:sldChg>
      <pc:sldChg chg="add">
        <pc:chgData name="이형원" userId="9177c702-8b89-4be4-a456-962f1ff8ae28" providerId="ADAL" clId="{639EB744-82D9-4C2D-9F01-98CD56D05E9D}" dt="2023-03-12T16:58:30.690" v="5"/>
        <pc:sldMkLst>
          <pc:docMk/>
          <pc:sldMk cId="365396514" sldId="300"/>
        </pc:sldMkLst>
      </pc:sldChg>
      <pc:sldChg chg="modSp mod">
        <pc:chgData name="이형원" userId="9177c702-8b89-4be4-a456-962f1ff8ae28" providerId="ADAL" clId="{639EB744-82D9-4C2D-9F01-98CD56D05E9D}" dt="2023-03-12T18:19:57.950" v="105"/>
        <pc:sldMkLst>
          <pc:docMk/>
          <pc:sldMk cId="2343981666" sldId="349"/>
        </pc:sldMkLst>
        <pc:spChg chg="mod">
          <ac:chgData name="이형원" userId="9177c702-8b89-4be4-a456-962f1ff8ae28" providerId="ADAL" clId="{639EB744-82D9-4C2D-9F01-98CD56D05E9D}" dt="2023-03-12T18:19:57.950" v="105"/>
          <ac:spMkLst>
            <pc:docMk/>
            <pc:sldMk cId="2343981666" sldId="349"/>
            <ac:spMk id="3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7T14:09:4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3954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 hasCustomPrompt="1"/>
          </p:nvPr>
        </p:nvSpPr>
        <p:spPr>
          <a:xfrm>
            <a:off x="571146" y="4797152"/>
            <a:ext cx="9985109" cy="1083079"/>
          </a:xfrm>
        </p:spPr>
        <p:txBody>
          <a:bodyPr/>
          <a:lstStyle>
            <a:lvl1pPr algn="l">
              <a:defRPr sz="32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Ch01 </a:t>
            </a:r>
            <a:r>
              <a:rPr lang="ko-KR" altLang="en-US" dirty="0"/>
              <a:t>유니티의 개요와 설치</a:t>
            </a:r>
          </a:p>
        </p:txBody>
      </p:sp>
      <p:pic>
        <p:nvPicPr>
          <p:cNvPr id="8" name="Picture 7" descr="한빛로고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27506" r="9941" b="6356"/>
          <a:stretch/>
        </p:blipFill>
        <p:spPr>
          <a:xfrm>
            <a:off x="9601201" y="419100"/>
            <a:ext cx="2133600" cy="381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49A739-8C4B-45F0-8236-74B9F504A4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133" y="2060848"/>
            <a:ext cx="9585064" cy="16561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2B117A-EE3A-425B-82D2-75F79BC42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3499" y="1384316"/>
            <a:ext cx="1920213" cy="12359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37EEE51-1F51-4FBF-A54A-B532A2AC22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3340" y="3212977"/>
            <a:ext cx="1563755" cy="840691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25D1C3-AE72-4F9A-AC85-9772D6DD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FBA13C-E566-4918-BAC5-28F8176E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527FD-41C6-45E4-AD76-8FBD3FF8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98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911424" y="740098"/>
            <a:ext cx="5184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 로드맵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88672-8C5C-4CFE-97DB-BF1B4DEA6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1758" y="1772817"/>
            <a:ext cx="10448485" cy="3802941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41F223-90F0-4DA6-B1D8-11C6711B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D05B18-9289-477B-929F-61A13438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D16DE-22BD-4243-A53B-E0C7C822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79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103446" y="820911"/>
            <a:ext cx="3842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01F66F5A-8BBA-469D-99A8-A17D4EF8E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446" y="1683117"/>
            <a:ext cx="10273141" cy="122413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FCE6C66-35BB-4D28-81CE-ECF8B0EECD0C}"/>
              </a:ext>
            </a:extLst>
          </p:cNvPr>
          <p:cNvSpPr txBox="1"/>
          <p:nvPr userDrawn="1"/>
        </p:nvSpPr>
        <p:spPr>
          <a:xfrm>
            <a:off x="1086018" y="3084385"/>
            <a:ext cx="3842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F42DF90-CA77-438A-8AE8-1CC10D7A5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6018" y="3946591"/>
            <a:ext cx="10273141" cy="2002689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EC68BE-B630-4DD6-89A8-9B435320EE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51A3D4-4F9A-47EE-A27D-6B984EE4A16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E93AAC-60C3-4486-ADB0-09E1E794A5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67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9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B15FA9-29FB-4F88-8F4C-C88AADC6C3C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8B445A-1B01-4153-A3E1-22395953DB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17A07-D86A-48A8-AF09-13635080AD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82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svg"/><Relationship Id="rId7" Type="http://schemas.openxmlformats.org/officeDocument/2006/relationships/image" Target="../media/image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5.sv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learn.un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89212" y="997527"/>
            <a:ext cx="8915399" cy="2262781"/>
          </a:xfrm>
        </p:spPr>
        <p:txBody>
          <a:bodyPr/>
          <a:lstStyle/>
          <a:p>
            <a:r>
              <a:rPr lang="ko-KR" altLang="en-US" dirty="0"/>
              <a:t>게임엔진</a:t>
            </a:r>
            <a:r>
              <a:rPr lang="en-US" altLang="ko-KR" dirty="0"/>
              <a:t>1</a:t>
            </a:r>
            <a:r>
              <a:rPr lang="ko-KR" altLang="en-US" dirty="0"/>
              <a:t> 제</a:t>
            </a:r>
            <a:r>
              <a:rPr lang="en-US" altLang="ko-KR" dirty="0"/>
              <a:t>2</a:t>
            </a:r>
            <a:r>
              <a:rPr lang="ko-KR" altLang="en-US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89213" y="4094017"/>
            <a:ext cx="8915399" cy="2244437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/>
              <a:t>유니티의 기본조작</a:t>
            </a:r>
            <a:endParaRPr lang="en-US" altLang="ko-KR" sz="2800" dirty="0"/>
          </a:p>
          <a:p>
            <a:pPr algn="r"/>
            <a:r>
              <a:rPr lang="ko-KR" altLang="en-US" sz="2800" dirty="0" err="1"/>
              <a:t>컴퓨터시뮬레이션학부</a:t>
            </a:r>
            <a:endParaRPr lang="en-US" altLang="ko-KR" sz="2800" dirty="0"/>
          </a:p>
          <a:p>
            <a:pPr algn="r"/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sz="2800" dirty="0"/>
              <a:t>이형원</a:t>
            </a:r>
            <a:endParaRPr lang="en-US" altLang="ko-KR" sz="2800" dirty="0"/>
          </a:p>
          <a:p>
            <a:pPr algn="r"/>
            <a:r>
              <a:rPr lang="en-US" altLang="ko-KR" sz="2800" dirty="0"/>
              <a:t>E304</a:t>
            </a:r>
            <a:r>
              <a:rPr lang="ko-KR" altLang="en-US" sz="2800" dirty="0"/>
              <a:t>호</a:t>
            </a:r>
            <a:r>
              <a:rPr lang="en-US" altLang="ko-KR" sz="2800" dirty="0"/>
              <a:t>, hwlee@inje.ac.kr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9550" y="1412776"/>
            <a:ext cx="5178539" cy="4752528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</a:t>
            </a:r>
            <a:r>
              <a:rPr lang="ko-KR" altLang="en-US" sz="1400" dirty="0" err="1"/>
              <a:t>기즈모</a:t>
            </a:r>
            <a:r>
              <a:rPr lang="ko-KR" altLang="en-US" sz="1400" dirty="0"/>
              <a:t> 조작하기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각 축에 해당하는 원뿔을 클릭하면 </a:t>
            </a:r>
            <a:br>
              <a:rPr lang="ko-KR" altLang="en-US" sz="1200" dirty="0"/>
            </a:br>
            <a:r>
              <a:rPr lang="ko-KR" altLang="en-US" sz="1200" dirty="0"/>
              <a:t>그 축으로 화면이 전환된다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marL="266700" lvl="1" indent="0">
              <a:lnSpc>
                <a:spcPct val="120000"/>
              </a:lnSpc>
              <a:buNone/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기즈모</a:t>
            </a:r>
            <a:r>
              <a:rPr lang="ko-KR" altLang="en-US" sz="1200" dirty="0"/>
              <a:t> 가운데의 큐브 또는 아래쪽의 </a:t>
            </a:r>
            <a:r>
              <a:rPr lang="en-US" altLang="ko-KR" sz="1200" dirty="0" err="1"/>
              <a:t>Persp</a:t>
            </a:r>
            <a:r>
              <a:rPr lang="ko-KR" altLang="en-US" sz="1200" dirty="0"/>
              <a:t>를 클릭하면 </a:t>
            </a:r>
            <a:r>
              <a:rPr lang="en-US" altLang="ko-KR" sz="1200" dirty="0"/>
              <a:t>Perspective/ Orthographic </a:t>
            </a:r>
            <a:r>
              <a:rPr lang="ko-KR" altLang="en-US" sz="1200" dirty="0"/>
              <a:t>뷰로 전환할 수 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_x236603288">
            <a:extLst>
              <a:ext uri="{FF2B5EF4-FFF2-40B4-BE49-F238E27FC236}">
                <a16:creationId xmlns:a16="http://schemas.microsoft.com/office/drawing/2014/main" id="{8825FA5F-002D-4909-B090-90149A709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2479269"/>
            <a:ext cx="1080120" cy="9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37465816">
            <a:extLst>
              <a:ext uri="{FF2B5EF4-FFF2-40B4-BE49-F238E27FC236}">
                <a16:creationId xmlns:a16="http://schemas.microsoft.com/office/drawing/2014/main" id="{2D4CFEEB-4E82-44F2-BE70-030B99B9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32" y="2484032"/>
            <a:ext cx="185261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37465496">
            <a:extLst>
              <a:ext uri="{FF2B5EF4-FFF2-40B4-BE49-F238E27FC236}">
                <a16:creationId xmlns:a16="http://schemas.microsoft.com/office/drawing/2014/main" id="{B8C0E5F2-A1DC-4D57-BD00-E141542F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5" y="2479270"/>
            <a:ext cx="1858963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36602888">
            <a:extLst>
              <a:ext uri="{FF2B5EF4-FFF2-40B4-BE49-F238E27FC236}">
                <a16:creationId xmlns:a16="http://schemas.microsoft.com/office/drawing/2014/main" id="{4F9C715F-EDEF-437F-B911-1E876165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608" y="2485512"/>
            <a:ext cx="1852613" cy="160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237465336">
            <a:extLst>
              <a:ext uri="{FF2B5EF4-FFF2-40B4-BE49-F238E27FC236}">
                <a16:creationId xmlns:a16="http://schemas.microsoft.com/office/drawing/2014/main" id="{028D50F0-B10F-471A-B21A-D49D0551B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890" y="4806085"/>
            <a:ext cx="1852613" cy="159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236600888">
            <a:extLst>
              <a:ext uri="{FF2B5EF4-FFF2-40B4-BE49-F238E27FC236}">
                <a16:creationId xmlns:a16="http://schemas.microsoft.com/office/drawing/2014/main" id="{5DD41CEF-BBE2-45A3-899B-B1F69D49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1" y="4811568"/>
            <a:ext cx="1846263" cy="159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1DA181-8D97-4076-8446-3AD31EA09314}"/>
              </a:ext>
            </a:extLst>
          </p:cNvPr>
          <p:cNvSpPr txBox="1"/>
          <p:nvPr/>
        </p:nvSpPr>
        <p:spPr>
          <a:xfrm>
            <a:off x="6588592" y="6165304"/>
            <a:ext cx="1437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Perspective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64047-9C7D-459B-95A4-F4AA0CD4B68D}"/>
              </a:ext>
            </a:extLst>
          </p:cNvPr>
          <p:cNvSpPr txBox="1"/>
          <p:nvPr/>
        </p:nvSpPr>
        <p:spPr>
          <a:xfrm>
            <a:off x="4566569" y="6165304"/>
            <a:ext cx="16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Orthographic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F48AF6-77AB-460E-B3E2-A0AC32F8B4BE}"/>
              </a:ext>
            </a:extLst>
          </p:cNvPr>
          <p:cNvSpPr txBox="1"/>
          <p:nvPr/>
        </p:nvSpPr>
        <p:spPr>
          <a:xfrm>
            <a:off x="4550594" y="3604374"/>
            <a:ext cx="43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CCC1-1D02-4154-B1B7-A35990D1F6C2}"/>
              </a:ext>
            </a:extLst>
          </p:cNvPr>
          <p:cNvSpPr txBox="1"/>
          <p:nvPr/>
        </p:nvSpPr>
        <p:spPr>
          <a:xfrm>
            <a:off x="6277642" y="3621514"/>
            <a:ext cx="43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374FA4-312A-47B4-B7D7-C3F9677A1602}"/>
              </a:ext>
            </a:extLst>
          </p:cNvPr>
          <p:cNvSpPr txBox="1"/>
          <p:nvPr/>
        </p:nvSpPr>
        <p:spPr>
          <a:xfrm>
            <a:off x="8329672" y="3635732"/>
            <a:ext cx="43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04B67D45-0381-4BE9-8436-E476194CF42D}"/>
              </a:ext>
            </a:extLst>
          </p:cNvPr>
          <p:cNvSpPr txBox="1">
            <a:spLocks/>
          </p:cNvSpPr>
          <p:nvPr/>
        </p:nvSpPr>
        <p:spPr bwMode="auto">
          <a:xfrm>
            <a:off x="8400256" y="247641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7CABD1-5BFE-430E-B46A-5E934FCC1B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17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545357" y="1196753"/>
            <a:ext cx="6660232" cy="5366147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조작을 위한 툴 바 인터페이스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/>
              <a:t>Hand Tool : </a:t>
            </a:r>
            <a:r>
              <a:rPr lang="ko-KR" altLang="en-US" sz="1000" dirty="0"/>
              <a:t>화면을 이동하는 </a:t>
            </a:r>
            <a:r>
              <a:rPr lang="ko-KR" altLang="en-US" sz="1000" dirty="0" err="1"/>
              <a:t>패닝</a:t>
            </a:r>
            <a:r>
              <a:rPr lang="en-US" altLang="ko-KR" sz="1000" dirty="0"/>
              <a:t>(panning) </a:t>
            </a:r>
            <a:r>
              <a:rPr lang="ko-KR" altLang="en-US" sz="1000" dirty="0"/>
              <a:t>동작을 하며 단축키는 </a:t>
            </a:r>
            <a:r>
              <a:rPr lang="en-US" altLang="ko-KR" sz="1000" dirty="0"/>
              <a:t>Q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  </a:t>
            </a:r>
            <a:r>
              <a:rPr lang="ko-KR" altLang="en-US" sz="1000" dirty="0"/>
              <a:t>어떤 화면 </a:t>
            </a:r>
            <a:r>
              <a:rPr lang="ko-KR" altLang="en-US" sz="1000" dirty="0" err="1"/>
              <a:t>상태든</a:t>
            </a:r>
            <a:r>
              <a:rPr lang="ko-KR" altLang="en-US" sz="1000" dirty="0"/>
              <a:t> 단축키 없이 마우스 가운데 버튼을 클릭한 채 </a:t>
            </a:r>
            <a:br>
              <a:rPr lang="ko-KR" altLang="en-US" sz="1000" dirty="0"/>
            </a:br>
            <a:r>
              <a:rPr lang="ko-KR" altLang="en-US" sz="1000" dirty="0"/>
              <a:t>                        화면을 움직이면 작동한다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2">
              <a:lnSpc>
                <a:spcPct val="120000"/>
              </a:lnSpc>
            </a:pPr>
            <a:endParaRPr lang="ko-KR" altLang="en-US" sz="10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/>
              <a:t>Move Tool : </a:t>
            </a:r>
            <a:r>
              <a:rPr lang="ko-KR" altLang="en-US" sz="1000" dirty="0"/>
              <a:t>물체를 움직이는 동작을 하며 단축키는 </a:t>
            </a:r>
            <a:r>
              <a:rPr lang="en-US" altLang="ko-KR" sz="1000" dirty="0"/>
              <a:t>W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   </a:t>
            </a:r>
            <a:r>
              <a:rPr lang="ko-KR" altLang="en-US" sz="1000" dirty="0"/>
              <a:t>선택된 물체의 </a:t>
            </a:r>
            <a:r>
              <a:rPr lang="en-US" altLang="ko-KR" sz="1000" dirty="0"/>
              <a:t>3</a:t>
            </a:r>
            <a:r>
              <a:rPr lang="ko-KR" altLang="en-US" sz="1000" dirty="0"/>
              <a:t>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클릭하여 물체를 이동할 수 있다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2">
              <a:lnSpc>
                <a:spcPct val="120000"/>
              </a:lnSpc>
            </a:pPr>
            <a:endParaRPr lang="ko-KR" altLang="en-US" sz="10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/>
              <a:t>Rotate Tool: </a:t>
            </a:r>
            <a:r>
              <a:rPr lang="ko-KR" altLang="en-US" sz="1000" dirty="0"/>
              <a:t>물체를 회전시키는 동작을 하며 단축키는 </a:t>
            </a:r>
            <a:r>
              <a:rPr lang="en-US" altLang="ko-KR" sz="1000" dirty="0"/>
              <a:t>E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    </a:t>
            </a:r>
            <a:r>
              <a:rPr lang="ko-KR" altLang="en-US" sz="1000" dirty="0"/>
              <a:t>선택된 물체의 </a:t>
            </a:r>
            <a:r>
              <a:rPr lang="en-US" altLang="ko-KR" sz="1000" dirty="0"/>
              <a:t>3</a:t>
            </a:r>
            <a:r>
              <a:rPr lang="ko-KR" altLang="en-US" sz="1000" dirty="0"/>
              <a:t>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클릭하여 물체를 회전시킬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Scale Tool: </a:t>
            </a:r>
            <a:r>
              <a:rPr lang="ko-KR" altLang="en-US" sz="1000" dirty="0"/>
              <a:t>오브젝트의 스케일을 조절하는 동작을 하며 단축키는 </a:t>
            </a:r>
            <a:r>
              <a:rPr lang="en-US" altLang="ko-KR" sz="1000" dirty="0"/>
              <a:t>R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                </a:t>
            </a:r>
            <a:r>
              <a:rPr lang="ko-KR" altLang="en-US" sz="1000" dirty="0"/>
              <a:t>선택된 오브젝트의 </a:t>
            </a:r>
            <a:r>
              <a:rPr lang="en-US" altLang="ko-KR" sz="1000" dirty="0"/>
              <a:t>3</a:t>
            </a:r>
            <a:r>
              <a:rPr lang="ko-KR" altLang="en-US" sz="1000" dirty="0"/>
              <a:t>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클릭하여 오브젝트의 스케일을 조절할 수 있다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                 </a:t>
            </a:r>
            <a:r>
              <a:rPr lang="ko-KR" altLang="en-US" sz="1000" dirty="0" err="1"/>
              <a:t>기즈모의</a:t>
            </a:r>
            <a:r>
              <a:rPr lang="ko-KR" altLang="en-US" sz="1000" dirty="0"/>
              <a:t> 가운데 큐브를 이용하면 균등 스케일로 오브젝트를 조절할 수 있다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2">
              <a:lnSpc>
                <a:spcPct val="120000"/>
              </a:lnSpc>
            </a:pPr>
            <a:endParaRPr lang="ko-KR" altLang="en-US" sz="10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 Tool: 2D </a:t>
            </a:r>
            <a:r>
              <a:rPr lang="ko-KR" altLang="en-US" sz="1000" dirty="0"/>
              <a:t>게임이나 </a:t>
            </a:r>
            <a:r>
              <a:rPr lang="en-US" altLang="ko-KR" sz="1000" dirty="0"/>
              <a:t>UI</a:t>
            </a:r>
            <a:r>
              <a:rPr lang="ko-KR" altLang="en-US" sz="1000" dirty="0"/>
              <a:t>를 위한 조절자가 나타나며 단축키는 </a:t>
            </a:r>
            <a:r>
              <a:rPr lang="en-US" altLang="ko-KR" sz="1000" dirty="0"/>
              <a:t>T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                     2D </a:t>
            </a:r>
            <a:r>
              <a:rPr lang="ko-KR" altLang="en-US" sz="1000" dirty="0"/>
              <a:t>모드에서 작업해야 제대로 사용할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Move, Rotate, Scale Tool: </a:t>
            </a:r>
            <a:r>
              <a:rPr lang="ko-KR" altLang="en-US" sz="1000" dirty="0"/>
              <a:t>앞에서 설명한 </a:t>
            </a:r>
            <a:r>
              <a:rPr lang="en-US" altLang="ko-KR" sz="1000" dirty="0"/>
              <a:t>Move, Rotate, Scale</a:t>
            </a:r>
            <a:r>
              <a:rPr lang="ko-KR" altLang="en-US" sz="1000" dirty="0"/>
              <a:t>을 한 번에 조절할 수 있는 </a:t>
            </a:r>
            <a:br>
              <a:rPr lang="en-US" altLang="ko-KR" sz="1000" dirty="0"/>
            </a:br>
            <a:r>
              <a:rPr lang="en-US" altLang="ko-KR" sz="1000" dirty="0"/>
              <a:t> 		             </a:t>
            </a:r>
            <a:r>
              <a:rPr lang="ko-KR" altLang="en-US" sz="1000" dirty="0"/>
              <a:t>툴이 나타나며 단축키는 </a:t>
            </a:r>
            <a:r>
              <a:rPr lang="en-US" altLang="ko-KR" sz="1000" dirty="0"/>
              <a:t>Y</a:t>
            </a:r>
            <a:r>
              <a:rPr lang="ko-KR" altLang="en-US" sz="1000" dirty="0"/>
              <a:t>이다</a:t>
            </a:r>
            <a:r>
              <a:rPr lang="en-US" altLang="ko-KR" sz="1000" dirty="0"/>
              <a:t>.  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Custom Editor Tool: </a:t>
            </a:r>
            <a:r>
              <a:rPr lang="ko-KR" altLang="en-US" sz="1000" dirty="0"/>
              <a:t>커스텀으로 에디터 툴을 지정할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커스텀 에디터가 적용되어 있을 때</a:t>
            </a:r>
            <a:br>
              <a:rPr lang="en-US" altLang="ko-KR" sz="1000" dirty="0"/>
            </a:br>
            <a:r>
              <a:rPr lang="en-US" altLang="ko-KR" sz="1000" dirty="0"/>
              <a:t>		      </a:t>
            </a:r>
            <a:r>
              <a:rPr lang="ko-KR" altLang="en-US" sz="1000" dirty="0"/>
              <a:t> 물체를 선택한 후 </a:t>
            </a:r>
            <a:r>
              <a:rPr lang="en-US" altLang="ko-KR" sz="1000" dirty="0"/>
              <a:t>[Scene] </a:t>
            </a:r>
            <a:r>
              <a:rPr lang="ko-KR" altLang="en-US" sz="1000" dirty="0"/>
              <a:t>창에서 같은 모양의 버튼을 클릭하면 가동된다</a:t>
            </a:r>
            <a:r>
              <a:rPr lang="en-US" altLang="ko-KR" sz="1000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6CC5A8-18DB-4C84-A9D2-A0DA791D9D8B}"/>
              </a:ext>
            </a:extLst>
          </p:cNvPr>
          <p:cNvGrpSpPr/>
          <p:nvPr/>
        </p:nvGrpSpPr>
        <p:grpSpPr>
          <a:xfrm>
            <a:off x="2204227" y="1571766"/>
            <a:ext cx="350136" cy="4714151"/>
            <a:chOff x="658870" y="1682120"/>
            <a:chExt cx="350136" cy="4714151"/>
          </a:xfrm>
        </p:grpSpPr>
        <p:pic>
          <p:nvPicPr>
            <p:cNvPr id="22" name="_x237468136">
              <a:extLst>
                <a:ext uri="{FF2B5EF4-FFF2-40B4-BE49-F238E27FC236}">
                  <a16:creationId xmlns:a16="http://schemas.microsoft.com/office/drawing/2014/main" id="{A9C22C53-239F-4027-93E3-21973C383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682120"/>
              <a:ext cx="325438" cy="233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_x236601928">
              <a:extLst>
                <a:ext uri="{FF2B5EF4-FFF2-40B4-BE49-F238E27FC236}">
                  <a16:creationId xmlns:a16="http://schemas.microsoft.com/office/drawing/2014/main" id="{F0FEF33F-50B0-4F3B-B63D-B326A0FD1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60" y="2561270"/>
              <a:ext cx="325438" cy="23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_x234765192">
              <a:extLst>
                <a:ext uri="{FF2B5EF4-FFF2-40B4-BE49-F238E27FC236}">
                  <a16:creationId xmlns:a16="http://schemas.microsoft.com/office/drawing/2014/main" id="{C3A7F92F-E9F6-4176-8E68-96E83F65F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60" y="3228191"/>
              <a:ext cx="325438" cy="24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_x235945624">
              <a:extLst>
                <a:ext uri="{FF2B5EF4-FFF2-40B4-BE49-F238E27FC236}">
                  <a16:creationId xmlns:a16="http://schemas.microsoft.com/office/drawing/2014/main" id="{678B56AC-0B8D-414A-BD30-3B5255407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73" y="3908878"/>
              <a:ext cx="325438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_x234766712">
              <a:extLst>
                <a:ext uri="{FF2B5EF4-FFF2-40B4-BE49-F238E27FC236}">
                  <a16:creationId xmlns:a16="http://schemas.microsoft.com/office/drawing/2014/main" id="{3AEA69D5-7BAC-4088-B69F-B0034ECC0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43" y="6159733"/>
              <a:ext cx="317500" cy="236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DB3F2D-4DD0-4590-8E65-4677B7B10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871" y="4797152"/>
              <a:ext cx="330740" cy="228600"/>
            </a:xfrm>
            <a:prstGeom prst="rect">
              <a:avLst/>
            </a:prstGeom>
          </p:spPr>
        </p:pic>
        <p:pic>
          <p:nvPicPr>
            <p:cNvPr id="27" name="_x234764712">
              <a:extLst>
                <a:ext uri="{FF2B5EF4-FFF2-40B4-BE49-F238E27FC236}">
                  <a16:creationId xmlns:a16="http://schemas.microsoft.com/office/drawing/2014/main" id="{DA39F550-BE7D-47D4-A9C5-FCCF21BEF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70" y="5445224"/>
              <a:ext cx="325438" cy="23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_x235945464">
            <a:extLst>
              <a:ext uri="{FF2B5EF4-FFF2-40B4-BE49-F238E27FC236}">
                <a16:creationId xmlns:a16="http://schemas.microsoft.com/office/drawing/2014/main" id="{3596ADB0-E9B6-43B0-A1AB-99FDBB43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797" y="2104488"/>
            <a:ext cx="989964" cy="9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_x234766632">
            <a:extLst>
              <a:ext uri="{FF2B5EF4-FFF2-40B4-BE49-F238E27FC236}">
                <a16:creationId xmlns:a16="http://schemas.microsoft.com/office/drawing/2014/main" id="{79317D6A-2CEE-493B-8062-8DE0233B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597" y="2801441"/>
            <a:ext cx="951286" cy="99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_x235944264">
            <a:extLst>
              <a:ext uri="{FF2B5EF4-FFF2-40B4-BE49-F238E27FC236}">
                <a16:creationId xmlns:a16="http://schemas.microsoft.com/office/drawing/2014/main" id="{45ACD097-A239-4220-8783-A5071361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598" y="4334710"/>
            <a:ext cx="958175" cy="79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56BF5A-070E-4B07-B9BE-F46D4D6E0D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6798" y="3747226"/>
            <a:ext cx="991353" cy="83390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F94F476-D0FA-4BFE-B08D-C8E8373C09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9441" y="5044455"/>
            <a:ext cx="1027933" cy="923042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5D22D95-0A5A-4374-962B-8A925BDF1EA3}"/>
              </a:ext>
            </a:extLst>
          </p:cNvPr>
          <p:cNvSpPr txBox="1">
            <a:spLocks/>
          </p:cNvSpPr>
          <p:nvPr/>
        </p:nvSpPr>
        <p:spPr bwMode="auto">
          <a:xfrm>
            <a:off x="8400256" y="247641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3D1F7B-664B-468C-900E-542AC80FE1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927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359148" y="1161013"/>
            <a:ext cx="6660232" cy="5366147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조작을 위한 툴 바 인터페이스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000" dirty="0"/>
              <a:t>         </a:t>
            </a:r>
            <a:r>
              <a:rPr lang="en-US" altLang="ko-KR" sz="1000" dirty="0"/>
              <a:t>Pivot : Pivot </a:t>
            </a:r>
            <a:r>
              <a:rPr lang="ko-KR" altLang="en-US" sz="1000" dirty="0"/>
              <a:t>모드에서는 각 오브젝트의 </a:t>
            </a:r>
            <a:r>
              <a:rPr lang="ko-KR" altLang="en-US" sz="1000" dirty="0" err="1"/>
              <a:t>피봇을</a:t>
            </a:r>
            <a:r>
              <a:rPr lang="ko-KR" altLang="en-US" sz="1000" dirty="0"/>
              <a:t> 기준으로 </a:t>
            </a:r>
            <a:r>
              <a:rPr lang="ko-KR" altLang="en-US" sz="1000" dirty="0" err="1"/>
              <a:t>스케일되거나</a:t>
            </a:r>
            <a:r>
              <a:rPr lang="ko-KR" altLang="en-US" sz="1000" dirty="0"/>
              <a:t> 회전한다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	            Pivot </a:t>
            </a:r>
            <a:r>
              <a:rPr lang="ko-KR" altLang="en-US" sz="1000" dirty="0"/>
              <a:t>모드에서 </a:t>
            </a:r>
            <a:r>
              <a:rPr lang="en-US" altLang="ko-KR" sz="1000" dirty="0"/>
              <a:t>Ctrl</a:t>
            </a:r>
            <a:r>
              <a:rPr lang="ko-KR" altLang="en-US" sz="1000" dirty="0"/>
              <a:t>을 누른 채 여러 물체를 동시에 선택한 후 회전시키면 </a:t>
            </a:r>
            <a:br>
              <a:rPr lang="ko-KR" altLang="en-US" sz="1000" dirty="0"/>
            </a:br>
            <a:r>
              <a:rPr lang="ko-KR" altLang="en-US" sz="1000" dirty="0"/>
              <a:t>	            다음과 같이 각각의 </a:t>
            </a:r>
            <a:r>
              <a:rPr lang="ko-KR" altLang="en-US" sz="1000" dirty="0" err="1"/>
              <a:t>피봇을</a:t>
            </a:r>
            <a:r>
              <a:rPr lang="ko-KR" altLang="en-US" sz="1000" dirty="0"/>
              <a:t> 따라 회전한다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Center: Pivot </a:t>
            </a:r>
            <a:r>
              <a:rPr lang="ko-KR" altLang="en-US" sz="1000" dirty="0"/>
              <a:t>버튼을 다시 클릭하면 </a:t>
            </a:r>
            <a:r>
              <a:rPr lang="en-US" altLang="ko-KR" sz="1000" dirty="0"/>
              <a:t>Center </a:t>
            </a:r>
            <a:r>
              <a:rPr lang="ko-KR" altLang="en-US" sz="1000" dirty="0"/>
              <a:t>모드로 바뀐다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             Center </a:t>
            </a:r>
            <a:r>
              <a:rPr lang="ko-KR" altLang="en-US" sz="1000" dirty="0"/>
              <a:t>모드에서 여러 물체를 동시에 선택한 후 회전시키거나 </a:t>
            </a:r>
            <a:br>
              <a:rPr lang="ko-KR" altLang="en-US" sz="1000" dirty="0"/>
            </a:br>
            <a:r>
              <a:rPr lang="ko-KR" altLang="en-US" sz="1000" dirty="0"/>
              <a:t>	            스케일을 조절하면 중심점을 기준으로 회전하거나 </a:t>
            </a:r>
            <a:r>
              <a:rPr lang="ko-KR" altLang="en-US" sz="1000" dirty="0" err="1"/>
              <a:t>스케일된다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 Local: Local </a:t>
            </a:r>
            <a:r>
              <a:rPr lang="ko-KR" altLang="en-US" sz="1000" dirty="0"/>
              <a:t>모드에서는 각 축의 방향이 물체가 가진 고유의 축에 종속된다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 Global: Local </a:t>
            </a:r>
            <a:r>
              <a:rPr lang="ko-KR" altLang="en-US" sz="1000" dirty="0"/>
              <a:t>버튼을 다시 클릭하면 </a:t>
            </a:r>
            <a:r>
              <a:rPr lang="en-US" altLang="ko-KR" sz="1000" dirty="0"/>
              <a:t>Global </a:t>
            </a:r>
            <a:r>
              <a:rPr lang="ko-KR" altLang="en-US" sz="1000" dirty="0"/>
              <a:t>모드로 바뀐다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		  Global </a:t>
            </a:r>
            <a:r>
              <a:rPr lang="ko-KR" altLang="en-US" sz="1000" dirty="0"/>
              <a:t>모드에서는 각 축의 방향이 물체와 상관없이 절대 방향을 따른다</a:t>
            </a:r>
            <a:endParaRPr lang="en-US" altLang="ko-KR" sz="1000" dirty="0"/>
          </a:p>
          <a:p>
            <a:pPr lvl="2">
              <a:lnSpc>
                <a:spcPct val="120000"/>
              </a:lnSpc>
            </a:pPr>
            <a:endParaRPr lang="en-US" altLang="ko-KR" sz="1000" dirty="0"/>
          </a:p>
          <a:p>
            <a:pPr lvl="2">
              <a:lnSpc>
                <a:spcPct val="120000"/>
              </a:lnSpc>
            </a:pPr>
            <a:r>
              <a:rPr lang="en-US" altLang="ko-KR" sz="1000" dirty="0"/>
              <a:t>           Snap: </a:t>
            </a:r>
            <a:r>
              <a:rPr lang="ko-KR" altLang="en-US" sz="1000" dirty="0"/>
              <a:t>특정 단위 간격으로 물체를 이동할 수 있다</a:t>
            </a:r>
            <a:r>
              <a:rPr lang="en-US" altLang="ko-KR" sz="1000" dirty="0"/>
              <a:t>. 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381EB51-E8D0-418E-9E55-87407FDE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876" y="1161013"/>
            <a:ext cx="1728192" cy="25717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B864699-1CE5-4E25-90BB-CE841B2B5534}"/>
              </a:ext>
            </a:extLst>
          </p:cNvPr>
          <p:cNvGrpSpPr/>
          <p:nvPr/>
        </p:nvGrpSpPr>
        <p:grpSpPr>
          <a:xfrm>
            <a:off x="2015660" y="1950668"/>
            <a:ext cx="426999" cy="3796639"/>
            <a:chOff x="677868" y="1613357"/>
            <a:chExt cx="426999" cy="3796639"/>
          </a:xfrm>
        </p:grpSpPr>
        <p:pic>
          <p:nvPicPr>
            <p:cNvPr id="18" name="_x235944264">
              <a:extLst>
                <a:ext uri="{FF2B5EF4-FFF2-40B4-BE49-F238E27FC236}">
                  <a16:creationId xmlns:a16="http://schemas.microsoft.com/office/drawing/2014/main" id="{F7FCE93A-C6DC-4F7A-B201-2BFBA9B87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70" y="1613357"/>
              <a:ext cx="417928" cy="1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_x235945064">
              <a:extLst>
                <a:ext uri="{FF2B5EF4-FFF2-40B4-BE49-F238E27FC236}">
                  <a16:creationId xmlns:a16="http://schemas.microsoft.com/office/drawing/2014/main" id="{7FB785FD-D41F-48F1-9F47-6E48BB320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70" y="2420888"/>
              <a:ext cx="421831" cy="1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_x234764952">
              <a:extLst>
                <a:ext uri="{FF2B5EF4-FFF2-40B4-BE49-F238E27FC236}">
                  <a16:creationId xmlns:a16="http://schemas.microsoft.com/office/drawing/2014/main" id="{665A9785-912F-4DCC-9920-7AA23D02B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39" y="3943732"/>
              <a:ext cx="417928" cy="172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_x235944664">
              <a:extLst>
                <a:ext uri="{FF2B5EF4-FFF2-40B4-BE49-F238E27FC236}">
                  <a16:creationId xmlns:a16="http://schemas.microsoft.com/office/drawing/2014/main" id="{5BD250E2-180D-4D06-AD4D-9F6A2E2F0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8" y="4520549"/>
              <a:ext cx="417928" cy="15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_x234765432">
              <a:extLst>
                <a:ext uri="{FF2B5EF4-FFF2-40B4-BE49-F238E27FC236}">
                  <a16:creationId xmlns:a16="http://schemas.microsoft.com/office/drawing/2014/main" id="{05A621E0-E742-42E6-9032-1FF6CBAE9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02" y="5150378"/>
              <a:ext cx="348480" cy="259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2CD181-01A6-4D91-9417-0F3F58863DAD}"/>
              </a:ext>
            </a:extLst>
          </p:cNvPr>
          <p:cNvGrpSpPr/>
          <p:nvPr/>
        </p:nvGrpSpPr>
        <p:grpSpPr>
          <a:xfrm>
            <a:off x="7464151" y="1510247"/>
            <a:ext cx="2851508" cy="880745"/>
            <a:chOff x="8133799" y="674703"/>
            <a:chExt cx="3945980" cy="1280987"/>
          </a:xfrm>
        </p:grpSpPr>
        <p:pic>
          <p:nvPicPr>
            <p:cNvPr id="34" name="_x235942424">
              <a:extLst>
                <a:ext uri="{FF2B5EF4-FFF2-40B4-BE49-F238E27FC236}">
                  <a16:creationId xmlns:a16="http://schemas.microsoft.com/office/drawing/2014/main" id="{EF5B7466-FF22-4D50-B920-D7A58936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225" y="674703"/>
              <a:ext cx="2017554" cy="128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_x234764952">
              <a:extLst>
                <a:ext uri="{FF2B5EF4-FFF2-40B4-BE49-F238E27FC236}">
                  <a16:creationId xmlns:a16="http://schemas.microsoft.com/office/drawing/2014/main" id="{C4B30060-4B6F-4270-ABCE-084DCD428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3799" y="674703"/>
              <a:ext cx="1936826" cy="128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3B72C0-DDD8-491F-9994-2DAEDD350AC0}"/>
              </a:ext>
            </a:extLst>
          </p:cNvPr>
          <p:cNvGrpSpPr/>
          <p:nvPr/>
        </p:nvGrpSpPr>
        <p:grpSpPr>
          <a:xfrm>
            <a:off x="7436828" y="2531969"/>
            <a:ext cx="2831341" cy="1067077"/>
            <a:chOff x="8145242" y="1972894"/>
            <a:chExt cx="3690221" cy="1425575"/>
          </a:xfrm>
        </p:grpSpPr>
        <p:pic>
          <p:nvPicPr>
            <p:cNvPr id="37" name="_x234765432">
              <a:extLst>
                <a:ext uri="{FF2B5EF4-FFF2-40B4-BE49-F238E27FC236}">
                  <a16:creationId xmlns:a16="http://schemas.microsoft.com/office/drawing/2014/main" id="{6404093F-F999-4EF6-9E6B-BFCD71831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242" y="1972894"/>
              <a:ext cx="1916983" cy="142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_x235942344">
              <a:extLst>
                <a:ext uri="{FF2B5EF4-FFF2-40B4-BE49-F238E27FC236}">
                  <a16:creationId xmlns:a16="http://schemas.microsoft.com/office/drawing/2014/main" id="{A52E93FE-1FA6-4F10-BE16-77D6E3296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225" y="1972894"/>
              <a:ext cx="1773238" cy="142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_x234766392">
            <a:extLst>
              <a:ext uri="{FF2B5EF4-FFF2-40B4-BE49-F238E27FC236}">
                <a16:creationId xmlns:a16="http://schemas.microsoft.com/office/drawing/2014/main" id="{70E08C18-B221-47A4-B242-0CB0A75C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627" y="4182429"/>
            <a:ext cx="879717" cy="95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_x235945144">
            <a:extLst>
              <a:ext uri="{FF2B5EF4-FFF2-40B4-BE49-F238E27FC236}">
                <a16:creationId xmlns:a16="http://schemas.microsoft.com/office/drawing/2014/main" id="{D24CF065-7B4C-4A3B-B967-65FFBE43C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04" y="4182429"/>
            <a:ext cx="932969" cy="95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3EDE0F04-D58D-4D8C-A829-A1E3CE378242}"/>
              </a:ext>
            </a:extLst>
          </p:cNvPr>
          <p:cNvSpPr txBox="1">
            <a:spLocks/>
          </p:cNvSpPr>
          <p:nvPr/>
        </p:nvSpPr>
        <p:spPr bwMode="auto">
          <a:xfrm>
            <a:off x="8400256" y="247641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289489-01F9-4E19-ABA0-A1B8E037A5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41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415481" y="1196753"/>
            <a:ext cx="5918795" cy="5366147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 단축키</a:t>
            </a: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확대</a:t>
            </a:r>
            <a:r>
              <a:rPr lang="en-US" altLang="ko-KR" sz="1200" dirty="0"/>
              <a:t>/</a:t>
            </a:r>
            <a:r>
              <a:rPr lang="ko-KR" altLang="en-US" sz="1200" dirty="0"/>
              <a:t>축소</a:t>
            </a:r>
            <a:r>
              <a:rPr lang="en-US" altLang="ko-KR" sz="1200" dirty="0"/>
              <a:t>: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</a:t>
            </a:r>
            <a:r>
              <a:rPr lang="ko-KR" altLang="en-US" sz="1000" dirty="0" err="1"/>
              <a:t>휠을</a:t>
            </a:r>
            <a:r>
              <a:rPr lang="ko-KR" altLang="en-US" sz="1000" dirty="0"/>
              <a:t> 굴린다</a:t>
            </a:r>
            <a:r>
              <a:rPr lang="en-US" altLang="ko-KR" sz="1000" dirty="0"/>
              <a:t>.</a:t>
            </a:r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Alt</a:t>
            </a:r>
            <a:r>
              <a:rPr lang="ko-KR" altLang="en-US" sz="1000" dirty="0"/>
              <a:t>＋마우스 오른쪽클릭 </a:t>
            </a:r>
            <a:r>
              <a:rPr lang="ko-KR" altLang="en-US" sz="1000" dirty="0" err="1"/>
              <a:t>드래그하면</a:t>
            </a:r>
            <a:r>
              <a:rPr lang="ko-KR" altLang="en-US" sz="1000" dirty="0"/>
              <a:t> 확대</a:t>
            </a:r>
            <a:r>
              <a:rPr lang="en-US" altLang="ko-KR" sz="1000" dirty="0"/>
              <a:t>/</a:t>
            </a:r>
            <a:r>
              <a:rPr lang="ko-KR" altLang="en-US" sz="1000" dirty="0"/>
              <a:t>축소할 수 있다</a:t>
            </a:r>
            <a:r>
              <a:rPr lang="en-US" altLang="ko-KR" sz="1000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         </a:t>
            </a:r>
            <a:r>
              <a:rPr lang="ko-KR" altLang="en-US" sz="1200" dirty="0" err="1"/>
              <a:t>패닝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가운데 버튼을 클릭하여 </a:t>
            </a:r>
            <a:r>
              <a:rPr lang="ko-KR" altLang="en-US" sz="1000" dirty="0" err="1"/>
              <a:t>드래그하면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패닝을</a:t>
            </a:r>
            <a:r>
              <a:rPr lang="ko-KR" altLang="en-US" sz="1000" dirty="0"/>
              <a:t> 할 수 있다</a:t>
            </a:r>
            <a:r>
              <a:rPr lang="en-US" altLang="ko-KR" sz="1000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        카메라 중심 회전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오른쪽 버튼을 클릭한 채 화면에서 </a:t>
            </a:r>
            <a:br>
              <a:rPr lang="en-US" altLang="ko-KR" sz="1000" dirty="0"/>
            </a:br>
            <a:r>
              <a:rPr lang="ko-KR" altLang="en-US" sz="1000" dirty="0"/>
              <a:t>마우스를 움직이면 화면을 회전시킬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찾기</a:t>
            </a:r>
            <a:r>
              <a:rPr lang="en-US" altLang="ko-KR" sz="1200" dirty="0"/>
              <a:t>: </a:t>
            </a:r>
            <a:r>
              <a:rPr lang="ko-KR" altLang="en-US" sz="1200" dirty="0"/>
              <a:t>특정한 물체를 찾고 싶을 때는 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[Hierarchy] </a:t>
            </a:r>
            <a:r>
              <a:rPr lang="ko-KR" altLang="en-US" sz="1000" dirty="0"/>
              <a:t>창에서 찾고자 하는 물체를 선택하고 더블클릭을 하거나 </a:t>
            </a:r>
            <a:r>
              <a:rPr lang="en-US" altLang="ko-KR" sz="1000" dirty="0"/>
              <a:t>F</a:t>
            </a:r>
            <a:r>
              <a:rPr lang="ko-KR" altLang="en-US" sz="1000" dirty="0"/>
              <a:t>를 누른다</a:t>
            </a:r>
            <a:r>
              <a:rPr lang="en-US" altLang="ko-KR" sz="1000" dirty="0"/>
              <a:t>.</a:t>
            </a:r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[Scene] </a:t>
            </a:r>
            <a:r>
              <a:rPr lang="ko-KR" altLang="en-US" sz="1000" dirty="0"/>
              <a:t>창에서 물체를 화면 가득 크게 보고 싶을 때는 물체를 선택하고 </a:t>
            </a:r>
            <a:r>
              <a:rPr lang="en-US" altLang="ko-KR" sz="1000" dirty="0"/>
              <a:t>F</a:t>
            </a:r>
            <a:r>
              <a:rPr lang="ko-KR" altLang="en-US" sz="1000" dirty="0"/>
              <a:t>를 누른다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AA754E-C59B-41E8-877B-AEFEC64E1ABB}"/>
              </a:ext>
            </a:extLst>
          </p:cNvPr>
          <p:cNvGrpSpPr/>
          <p:nvPr/>
        </p:nvGrpSpPr>
        <p:grpSpPr>
          <a:xfrm>
            <a:off x="7306791" y="1628801"/>
            <a:ext cx="2809706" cy="940401"/>
            <a:chOff x="7896952" y="903671"/>
            <a:chExt cx="2809706" cy="9404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CB834E-BF6F-4DED-8805-7CE20BF2042E}"/>
                </a:ext>
              </a:extLst>
            </p:cNvPr>
            <p:cNvGrpSpPr/>
            <p:nvPr/>
          </p:nvGrpSpPr>
          <p:grpSpPr>
            <a:xfrm>
              <a:off x="7896952" y="903671"/>
              <a:ext cx="914400" cy="914400"/>
              <a:chOff x="7323899" y="929673"/>
              <a:chExt cx="914400" cy="914400"/>
            </a:xfrm>
          </p:grpSpPr>
          <p:pic>
            <p:nvPicPr>
              <p:cNvPr id="28" name="그래픽 27" descr="쥐 윤곽선">
                <a:extLst>
                  <a:ext uri="{FF2B5EF4-FFF2-40B4-BE49-F238E27FC236}">
                    <a16:creationId xmlns:a16="http://schemas.microsoft.com/office/drawing/2014/main" id="{082A2305-E993-4665-981E-9F6AE9A81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23899" y="92967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0023800B-C1A1-4A86-A6F3-7D17D0A79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1099" y="1065945"/>
                <a:ext cx="0" cy="3886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24" name="그래픽 23" descr="쥐 윤곽선">
              <a:extLst>
                <a:ext uri="{FF2B5EF4-FFF2-40B4-BE49-F238E27FC236}">
                  <a16:creationId xmlns:a16="http://schemas.microsoft.com/office/drawing/2014/main" id="{41D0D9D6-EE50-497A-AF7B-DD62FEAFA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92258" y="929672"/>
              <a:ext cx="914400" cy="914400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C739FB7-5C2A-40D7-9059-E67F269E9440}"/>
                </a:ext>
              </a:extLst>
            </p:cNvPr>
            <p:cNvSpPr/>
            <p:nvPr/>
          </p:nvSpPr>
          <p:spPr>
            <a:xfrm>
              <a:off x="9262859" y="1236795"/>
              <a:ext cx="605599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Alt</a:t>
              </a:r>
              <a:endParaRPr lang="ko-KR" altLang="en-US" dirty="0"/>
            </a:p>
          </p:txBody>
        </p:sp>
        <p:pic>
          <p:nvPicPr>
            <p:cNvPr id="26" name="그래픽 25" descr="Cursor">
              <a:extLst>
                <a:ext uri="{FF2B5EF4-FFF2-40B4-BE49-F238E27FC236}">
                  <a16:creationId xmlns:a16="http://schemas.microsoft.com/office/drawing/2014/main" id="{1C24C2E7-4AE9-4B88-AB2C-430CDEA9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07478" y="1090146"/>
              <a:ext cx="320928" cy="32092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572CC9-B901-4443-911A-D0C6FE66EBC6}"/>
                </a:ext>
              </a:extLst>
            </p:cNvPr>
            <p:cNvSpPr txBox="1"/>
            <p:nvPr/>
          </p:nvSpPr>
          <p:spPr>
            <a:xfrm>
              <a:off x="8735152" y="122640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or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A33502A-0E09-4AA9-A10B-93AF0210E634}"/>
              </a:ext>
            </a:extLst>
          </p:cNvPr>
          <p:cNvGrpSpPr/>
          <p:nvPr/>
        </p:nvGrpSpPr>
        <p:grpSpPr>
          <a:xfrm>
            <a:off x="7282433" y="2783161"/>
            <a:ext cx="914400" cy="914400"/>
            <a:chOff x="7667625" y="2294664"/>
            <a:chExt cx="914400" cy="9144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771FCDA-4BF4-4DDB-B244-F481891E9056}"/>
                </a:ext>
              </a:extLst>
            </p:cNvPr>
            <p:cNvSpPr/>
            <p:nvPr/>
          </p:nvSpPr>
          <p:spPr>
            <a:xfrm>
              <a:off x="8099846" y="2534444"/>
              <a:ext cx="49958" cy="15557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래픽 40" descr="쥐 윤곽선">
              <a:extLst>
                <a:ext uri="{FF2B5EF4-FFF2-40B4-BE49-F238E27FC236}">
                  <a16:creationId xmlns:a16="http://schemas.microsoft.com/office/drawing/2014/main" id="{42A8FE38-E0A1-4176-8F99-30D3B557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7625" y="2294664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D8FC895-117C-4251-9A42-B2653AECB630}"/>
              </a:ext>
            </a:extLst>
          </p:cNvPr>
          <p:cNvGrpSpPr/>
          <p:nvPr/>
        </p:nvGrpSpPr>
        <p:grpSpPr>
          <a:xfrm>
            <a:off x="7320533" y="3857601"/>
            <a:ext cx="914400" cy="914400"/>
            <a:chOff x="9425749" y="3132521"/>
            <a:chExt cx="914400" cy="914400"/>
          </a:xfrm>
        </p:grpSpPr>
        <p:pic>
          <p:nvPicPr>
            <p:cNvPr id="43" name="그래픽 42" descr="쥐 윤곽선">
              <a:extLst>
                <a:ext uri="{FF2B5EF4-FFF2-40B4-BE49-F238E27FC236}">
                  <a16:creationId xmlns:a16="http://schemas.microsoft.com/office/drawing/2014/main" id="{272A6E21-300C-4C25-8090-7FC165B63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5749" y="3132521"/>
              <a:ext cx="914400" cy="914400"/>
            </a:xfrm>
            <a:prstGeom prst="rect">
              <a:avLst/>
            </a:prstGeom>
          </p:spPr>
        </p:pic>
        <p:pic>
          <p:nvPicPr>
            <p:cNvPr id="44" name="그래픽 43" descr="Cursor">
              <a:extLst>
                <a:ext uri="{FF2B5EF4-FFF2-40B4-BE49-F238E27FC236}">
                  <a16:creationId xmlns:a16="http://schemas.microsoft.com/office/drawing/2014/main" id="{3E35B4CA-A0A6-418F-A45D-35AFDC5E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23472" y="3294794"/>
              <a:ext cx="320928" cy="320928"/>
            </a:xfrm>
            <a:prstGeom prst="rect">
              <a:avLst/>
            </a:prstGeom>
          </p:spPr>
        </p:pic>
      </p:grpSp>
      <p:pic>
        <p:nvPicPr>
          <p:cNvPr id="45" name="_x235944824">
            <a:extLst>
              <a:ext uri="{FF2B5EF4-FFF2-40B4-BE49-F238E27FC236}">
                <a16:creationId xmlns:a16="http://schemas.microsoft.com/office/drawing/2014/main" id="{AB77F94B-0F64-4F95-90FE-37D6CFD23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973" y="5271549"/>
            <a:ext cx="1406525" cy="5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0BE7A25-0D4E-4537-86E2-D8D5A467D4DA}"/>
              </a:ext>
            </a:extLst>
          </p:cNvPr>
          <p:cNvSpPr/>
          <p:nvPr/>
        </p:nvSpPr>
        <p:spPr>
          <a:xfrm>
            <a:off x="9140776" y="5366140"/>
            <a:ext cx="474326" cy="352157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pic>
        <p:nvPicPr>
          <p:cNvPr id="47" name="_x235945624">
            <a:extLst>
              <a:ext uri="{FF2B5EF4-FFF2-40B4-BE49-F238E27FC236}">
                <a16:creationId xmlns:a16="http://schemas.microsoft.com/office/drawing/2014/main" id="{7A48B8FB-0061-4CBC-8800-E1B5434E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92" y="3204739"/>
            <a:ext cx="357188" cy="25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_x234765432">
            <a:extLst>
              <a:ext uri="{FF2B5EF4-FFF2-40B4-BE49-F238E27FC236}">
                <a16:creationId xmlns:a16="http://schemas.microsoft.com/office/drawing/2014/main" id="{0B6D32AB-B5C2-4531-BCEA-386B6848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032" y="4159226"/>
            <a:ext cx="357188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A96293CC-B5AE-4F69-8D54-7EFB01715022}"/>
              </a:ext>
            </a:extLst>
          </p:cNvPr>
          <p:cNvSpPr txBox="1">
            <a:spLocks/>
          </p:cNvSpPr>
          <p:nvPr/>
        </p:nvSpPr>
        <p:spPr bwMode="auto">
          <a:xfrm>
            <a:off x="8400256" y="247641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C7097-03C6-4AE8-8BCC-9DAE660E8C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3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415480" y="1196753"/>
            <a:ext cx="6552728" cy="5366147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조작 단축키</a:t>
            </a:r>
            <a:br>
              <a:rPr lang="en-US" altLang="ko-KR" sz="1400" dirty="0"/>
            </a:br>
            <a:endParaRPr lang="ko-KR" altLang="en-US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중심 회전</a:t>
            </a:r>
            <a:r>
              <a:rPr lang="en-US" altLang="ko-KR" sz="1200" dirty="0"/>
              <a:t>: </a:t>
            </a:r>
            <a:r>
              <a:rPr lang="ko-KR" altLang="en-US" sz="1200" dirty="0"/>
              <a:t>오브젝트를 자세히 관찰할 때 쓰는 기능</a:t>
            </a:r>
            <a:r>
              <a:rPr lang="en-US" altLang="ko-KR" sz="1200" dirty="0"/>
              <a:t> </a:t>
            </a:r>
          </a:p>
          <a:p>
            <a:pPr lvl="3">
              <a:lnSpc>
                <a:spcPct val="120000"/>
              </a:lnSpc>
            </a:pPr>
            <a:r>
              <a:rPr lang="en-US" altLang="ko-KR" sz="1000" dirty="0"/>
              <a:t>F</a:t>
            </a:r>
            <a:r>
              <a:rPr lang="ko-KR" altLang="en-US" sz="1000" dirty="0"/>
              <a:t>를 이용하여 특정한 물체를 중심에 놓은 후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컨트롤</a:t>
            </a:r>
            <a:r>
              <a:rPr lang="en-US" altLang="ko-KR" sz="1000" dirty="0"/>
              <a:t>+ </a:t>
            </a:r>
            <a:r>
              <a:rPr lang="ko-KR" altLang="en-US" sz="1000" dirty="0"/>
              <a:t>마우스 왼쪽 버튼을 클릭하여 드래그</a:t>
            </a:r>
            <a:br>
              <a:rPr lang="en-US" altLang="ko-KR" sz="1000" dirty="0"/>
            </a:b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표면 스냅</a:t>
            </a:r>
            <a:r>
              <a:rPr lang="en-US" altLang="ko-KR" sz="1200" dirty="0"/>
              <a:t>: </a:t>
            </a:r>
            <a:r>
              <a:rPr lang="ko-KR" altLang="en-US" sz="1200" dirty="0"/>
              <a:t>어떤 물체를 다른 물체의 표면 위에 올리고자 할 때 사용하는 방법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다른 물체 위에 올리고 싶은 물체를 선택하고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en-US" altLang="ko-KR" sz="1000" dirty="0"/>
              <a:t>Ctrl</a:t>
            </a:r>
            <a:r>
              <a:rPr lang="ko-KR" altLang="en-US" sz="1000" dirty="0"/>
              <a:t>과 </a:t>
            </a:r>
            <a:r>
              <a:rPr lang="en-US" altLang="ko-KR" sz="1000" dirty="0"/>
              <a:t>Shift</a:t>
            </a:r>
            <a:r>
              <a:rPr lang="ko-KR" altLang="en-US" sz="1000" dirty="0"/>
              <a:t>를 누르면 나오는 중앙의 사각형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클릭한 채 </a:t>
            </a:r>
            <a:br>
              <a:rPr lang="en-US" altLang="ko-KR" sz="1000" dirty="0"/>
            </a:br>
            <a:r>
              <a:rPr lang="ko-KR" altLang="en-US" sz="1000" dirty="0"/>
              <a:t>마우스를 다른 오브젝트 위로 이동시키면 그 표면 위로 물체가 올라가는 것을 볼 수 있다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버텍스</a:t>
            </a:r>
            <a:r>
              <a:rPr lang="ko-KR" altLang="en-US" sz="1200" dirty="0"/>
              <a:t> 스냅</a:t>
            </a:r>
            <a:r>
              <a:rPr lang="en-US" altLang="ko-KR" sz="1200" dirty="0"/>
              <a:t>: </a:t>
            </a:r>
            <a:r>
              <a:rPr lang="ko-KR" altLang="en-US" sz="1200" dirty="0"/>
              <a:t>물체끼리 붙일 때 쓰는 기능</a:t>
            </a:r>
            <a:r>
              <a:rPr lang="en-US" altLang="ko-KR" sz="1200" dirty="0"/>
              <a:t>(ex: </a:t>
            </a:r>
            <a:r>
              <a:rPr lang="ko-KR" altLang="en-US" sz="1200" dirty="0" err="1"/>
              <a:t>모듈화된</a:t>
            </a:r>
            <a:r>
              <a:rPr lang="ko-KR" altLang="en-US" sz="1200" dirty="0"/>
              <a:t> 도로 블록을 붙이기</a:t>
            </a:r>
            <a:r>
              <a:rPr lang="en-US" altLang="ko-KR" sz="1200" dirty="0"/>
              <a:t>)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물체를 선택한 후 </a:t>
            </a:r>
            <a:r>
              <a:rPr lang="en-US" altLang="ko-KR" sz="1000" dirty="0"/>
              <a:t>V</a:t>
            </a:r>
            <a:r>
              <a:rPr lang="ko-KR" altLang="en-US" sz="1000" dirty="0"/>
              <a:t>를 누르고 있으면 </a:t>
            </a:r>
            <a:r>
              <a:rPr lang="ko-KR" altLang="en-US" sz="1000" dirty="0" err="1"/>
              <a:t>버텍스를</a:t>
            </a:r>
            <a:r>
              <a:rPr lang="ko-KR" altLang="en-US" sz="1000" dirty="0"/>
              <a:t> 선택할 수 있으며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그대로 다른 물체의 </a:t>
            </a:r>
            <a:r>
              <a:rPr lang="ko-KR" altLang="en-US" sz="1000" dirty="0" err="1"/>
              <a:t>버텍스로</a:t>
            </a:r>
            <a:r>
              <a:rPr lang="ko-KR" altLang="en-US" sz="1000" dirty="0"/>
              <a:t> 옮기면 </a:t>
            </a:r>
            <a:r>
              <a:rPr lang="ko-KR" altLang="en-US" sz="1000" dirty="0" err="1"/>
              <a:t>버텍스끼리</a:t>
            </a:r>
            <a:r>
              <a:rPr lang="ko-KR" altLang="en-US" sz="1000" dirty="0"/>
              <a:t> 붙는다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그러나 실제로 물체가 붙는 것은 아니라 </a:t>
            </a:r>
            <a:r>
              <a:rPr lang="ko-KR" altLang="en-US" sz="1000" dirty="0" err="1"/>
              <a:t>버텍스가</a:t>
            </a:r>
            <a:r>
              <a:rPr lang="ko-KR" altLang="en-US" sz="1000" dirty="0"/>
              <a:t> 동일한 위치로 이동한 것일 뿐이다</a:t>
            </a:r>
            <a:r>
              <a:rPr lang="en-US" altLang="ko-KR" sz="1000" dirty="0"/>
              <a:t>.</a:t>
            </a:r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화면 내비게이션</a:t>
            </a:r>
            <a:r>
              <a:rPr lang="en-US" altLang="ko-KR" sz="1200" dirty="0"/>
              <a:t>: </a:t>
            </a:r>
            <a:r>
              <a:rPr lang="ko-KR" altLang="en-US" sz="1200" dirty="0"/>
              <a:t>게임에서 쓰이는 방식의 화면 네비게이션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마우스 오른쪽 버튼을 클릭한 채 </a:t>
            </a:r>
            <a:br>
              <a:rPr lang="en-US" altLang="ko-KR" sz="1000" dirty="0"/>
            </a:br>
            <a:r>
              <a:rPr lang="ko-KR" altLang="en-US" sz="1000" dirty="0"/>
              <a:t>키보드의 </a:t>
            </a:r>
            <a:r>
              <a:rPr lang="en-US" altLang="ko-KR" sz="1000" dirty="0" err="1"/>
              <a:t>wasd</a:t>
            </a:r>
            <a:r>
              <a:rPr lang="ko-KR" altLang="en-US" sz="1000" dirty="0"/>
              <a:t>를 누르면 </a:t>
            </a:r>
            <a:r>
              <a:rPr lang="en-US" altLang="ko-KR" sz="1000" dirty="0"/>
              <a:t>FPS </a:t>
            </a:r>
            <a:r>
              <a:rPr lang="ko-KR" altLang="en-US" sz="1000" dirty="0"/>
              <a:t>게임을 </a:t>
            </a:r>
            <a:r>
              <a:rPr lang="ko-KR" altLang="en-US" sz="1000" dirty="0" err="1"/>
              <a:t>하듯이</a:t>
            </a:r>
            <a:r>
              <a:rPr lang="ko-KR" altLang="en-US" sz="1000" dirty="0"/>
              <a:t> 화면을 </a:t>
            </a:r>
            <a:r>
              <a:rPr lang="ko-KR" altLang="en-US" sz="1000" dirty="0" err="1"/>
              <a:t>내비게이션할</a:t>
            </a:r>
            <a:r>
              <a:rPr lang="ko-KR" altLang="en-US" sz="1000" dirty="0"/>
              <a:t> 수 있으며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이때 </a:t>
            </a:r>
            <a:r>
              <a:rPr lang="en-US" altLang="ko-KR" sz="1000" dirty="0"/>
              <a:t>Shift</a:t>
            </a:r>
            <a:r>
              <a:rPr lang="ko-KR" altLang="en-US" sz="1000" dirty="0"/>
              <a:t>를 동시에 누르면 일시적으로 속도가 올라간다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이는 만들어진 레벨을 탐색할 때 유용한 방법이다</a:t>
            </a:r>
            <a:r>
              <a:rPr lang="en-US" altLang="ko-KR" sz="1000" dirty="0"/>
              <a:t>. 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6941DF7-6F9C-48F1-B480-B4507470E251}"/>
              </a:ext>
            </a:extLst>
          </p:cNvPr>
          <p:cNvSpPr/>
          <p:nvPr/>
        </p:nvSpPr>
        <p:spPr>
          <a:xfrm>
            <a:off x="8003356" y="1772817"/>
            <a:ext cx="474326" cy="352157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B4945C0-D88A-4777-8C62-EF104D9F83FA}"/>
              </a:ext>
            </a:extLst>
          </p:cNvPr>
          <p:cNvGrpSpPr/>
          <p:nvPr/>
        </p:nvGrpSpPr>
        <p:grpSpPr>
          <a:xfrm>
            <a:off x="8937641" y="1456209"/>
            <a:ext cx="1443799" cy="914400"/>
            <a:chOff x="9768040" y="703254"/>
            <a:chExt cx="1443799" cy="914400"/>
          </a:xfrm>
        </p:grpSpPr>
        <p:pic>
          <p:nvPicPr>
            <p:cNvPr id="34" name="그래픽 33" descr="쥐 윤곽선">
              <a:extLst>
                <a:ext uri="{FF2B5EF4-FFF2-40B4-BE49-F238E27FC236}">
                  <a16:creationId xmlns:a16="http://schemas.microsoft.com/office/drawing/2014/main" id="{6973D792-7B2A-478A-A35C-E4C5C9C3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97439" y="703254"/>
              <a:ext cx="914400" cy="914400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8CF1788-9E00-4E78-9EC1-95B697A63FE4}"/>
                </a:ext>
              </a:extLst>
            </p:cNvPr>
            <p:cNvSpPr/>
            <p:nvPr/>
          </p:nvSpPr>
          <p:spPr>
            <a:xfrm>
              <a:off x="9768040" y="1010377"/>
              <a:ext cx="605599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Ctrl</a:t>
              </a:r>
              <a:endParaRPr lang="ko-KR" altLang="en-US" dirty="0"/>
            </a:p>
          </p:txBody>
        </p:sp>
        <p:pic>
          <p:nvPicPr>
            <p:cNvPr id="36" name="그래픽 35" descr="Cursor">
              <a:extLst>
                <a:ext uri="{FF2B5EF4-FFF2-40B4-BE49-F238E27FC236}">
                  <a16:creationId xmlns:a16="http://schemas.microsoft.com/office/drawing/2014/main" id="{62BD1007-60E3-455B-B263-CD3E453E1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0373639" y="850118"/>
              <a:ext cx="339560" cy="320928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BF5C90-F443-4978-B153-322CC46510B0}"/>
              </a:ext>
            </a:extLst>
          </p:cNvPr>
          <p:cNvGrpSpPr/>
          <p:nvPr/>
        </p:nvGrpSpPr>
        <p:grpSpPr>
          <a:xfrm>
            <a:off x="7937479" y="2875016"/>
            <a:ext cx="1305193" cy="540761"/>
            <a:chOff x="8377426" y="2152333"/>
            <a:chExt cx="1305193" cy="540761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B2357F4-C28E-4450-A414-1E87ABE4EF19}"/>
                </a:ext>
              </a:extLst>
            </p:cNvPr>
            <p:cNvSpPr/>
            <p:nvPr/>
          </p:nvSpPr>
          <p:spPr>
            <a:xfrm>
              <a:off x="8377426" y="2152333"/>
              <a:ext cx="605599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Ctrl</a:t>
              </a:r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32B75C9-0F37-4AAC-B8C1-D7E121C7A50A}"/>
                </a:ext>
              </a:extLst>
            </p:cNvPr>
            <p:cNvSpPr/>
            <p:nvPr/>
          </p:nvSpPr>
          <p:spPr>
            <a:xfrm>
              <a:off x="8916879" y="2340937"/>
              <a:ext cx="765740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Shift</a:t>
              </a:r>
              <a:endParaRPr lang="ko-KR" altLang="en-US" dirty="0"/>
            </a:p>
          </p:txBody>
        </p:sp>
      </p:grpSp>
      <p:pic>
        <p:nvPicPr>
          <p:cNvPr id="40" name="_x235945624">
            <a:extLst>
              <a:ext uri="{FF2B5EF4-FFF2-40B4-BE49-F238E27FC236}">
                <a16:creationId xmlns:a16="http://schemas.microsoft.com/office/drawing/2014/main" id="{3AE535F0-ABC6-46F4-B880-8C67B4F5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53" y="2530869"/>
            <a:ext cx="1202093" cy="12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27B401B-D0FB-464D-80B1-B436574443DE}"/>
              </a:ext>
            </a:extLst>
          </p:cNvPr>
          <p:cNvSpPr/>
          <p:nvPr/>
        </p:nvSpPr>
        <p:spPr>
          <a:xfrm>
            <a:off x="7937478" y="3977215"/>
            <a:ext cx="474326" cy="352157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pic>
        <p:nvPicPr>
          <p:cNvPr id="50" name="_x234764712">
            <a:extLst>
              <a:ext uri="{FF2B5EF4-FFF2-40B4-BE49-F238E27FC236}">
                <a16:creationId xmlns:a16="http://schemas.microsoft.com/office/drawing/2014/main" id="{4A126693-7CE3-4416-A469-5FA71E4E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05" y="4394408"/>
            <a:ext cx="1145550" cy="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_x235942584">
            <a:extLst>
              <a:ext uri="{FF2B5EF4-FFF2-40B4-BE49-F238E27FC236}">
                <a16:creationId xmlns:a16="http://schemas.microsoft.com/office/drawing/2014/main" id="{CEB58096-5DA9-4921-BC2F-15C33F4C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191" y="4394408"/>
            <a:ext cx="1303217" cy="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90C135B-63B4-4010-A82C-408FAAEA704F}"/>
              </a:ext>
            </a:extLst>
          </p:cNvPr>
          <p:cNvGrpSpPr/>
          <p:nvPr/>
        </p:nvGrpSpPr>
        <p:grpSpPr>
          <a:xfrm>
            <a:off x="7629465" y="5693890"/>
            <a:ext cx="2904942" cy="914400"/>
            <a:chOff x="8773370" y="5298744"/>
            <a:chExt cx="2904942" cy="914400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66555050-5E51-4E91-B831-481D5BDBED50}"/>
                </a:ext>
              </a:extLst>
            </p:cNvPr>
            <p:cNvSpPr/>
            <p:nvPr/>
          </p:nvSpPr>
          <p:spPr>
            <a:xfrm>
              <a:off x="9953964" y="5379904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</a:t>
              </a:r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4874B57-0DA9-49E6-AB4A-9816A3C66AB1}"/>
                </a:ext>
              </a:extLst>
            </p:cNvPr>
            <p:cNvGrpSpPr/>
            <p:nvPr/>
          </p:nvGrpSpPr>
          <p:grpSpPr>
            <a:xfrm>
              <a:off x="8773370" y="5298744"/>
              <a:ext cx="914400" cy="914400"/>
              <a:chOff x="9252424" y="5342293"/>
              <a:chExt cx="914400" cy="914400"/>
            </a:xfrm>
          </p:grpSpPr>
          <p:pic>
            <p:nvPicPr>
              <p:cNvPr id="59" name="그래픽 58" descr="쥐 윤곽선">
                <a:extLst>
                  <a:ext uri="{FF2B5EF4-FFF2-40B4-BE49-F238E27FC236}">
                    <a16:creationId xmlns:a16="http://schemas.microsoft.com/office/drawing/2014/main" id="{219E35A9-8477-43B5-A568-1E4A233FC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252424" y="5342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그래픽 59" descr="Cursor">
                <a:extLst>
                  <a:ext uri="{FF2B5EF4-FFF2-40B4-BE49-F238E27FC236}">
                    <a16:creationId xmlns:a16="http://schemas.microsoft.com/office/drawing/2014/main" id="{EA0971A4-DD3D-41E8-800B-B57D2B246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50147" y="5504566"/>
                <a:ext cx="320928" cy="320928"/>
              </a:xfrm>
              <a:prstGeom prst="rect">
                <a:avLst/>
              </a:prstGeom>
            </p:spPr>
          </p:pic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98A7342C-3E05-4EA2-8C05-FFCBD6C45821}"/>
                </a:ext>
              </a:extLst>
            </p:cNvPr>
            <p:cNvSpPr/>
            <p:nvPr/>
          </p:nvSpPr>
          <p:spPr>
            <a:xfrm>
              <a:off x="9959734" y="5755944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</a:t>
              </a:r>
              <a:endParaRPr lang="ko-KR" altLang="en-US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70B61EA7-3647-4B73-9937-251ACBE38AA1}"/>
                </a:ext>
              </a:extLst>
            </p:cNvPr>
            <p:cNvSpPr/>
            <p:nvPr/>
          </p:nvSpPr>
          <p:spPr>
            <a:xfrm>
              <a:off x="9565865" y="5761335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6D5CC938-BDEC-48EF-946D-E4A0DDD9F62A}"/>
                </a:ext>
              </a:extLst>
            </p:cNvPr>
            <p:cNvSpPr/>
            <p:nvPr/>
          </p:nvSpPr>
          <p:spPr>
            <a:xfrm>
              <a:off x="10353603" y="5755944"/>
              <a:ext cx="370472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DF961056-0C89-4B15-BF5C-9C189B318E44}"/>
                </a:ext>
              </a:extLst>
            </p:cNvPr>
            <p:cNvSpPr/>
            <p:nvPr/>
          </p:nvSpPr>
          <p:spPr>
            <a:xfrm>
              <a:off x="10912572" y="5755943"/>
              <a:ext cx="765740" cy="352157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Shift</a:t>
              </a:r>
              <a:endParaRPr lang="ko-KR" altLang="en-US" dirty="0"/>
            </a:p>
          </p:txBody>
        </p:sp>
      </p:grp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F54F3C12-3BB8-40C1-ACCE-E68E6D274951}"/>
              </a:ext>
            </a:extLst>
          </p:cNvPr>
          <p:cNvSpPr txBox="1">
            <a:spLocks/>
          </p:cNvSpPr>
          <p:nvPr/>
        </p:nvSpPr>
        <p:spPr bwMode="auto">
          <a:xfrm>
            <a:off x="8400256" y="247641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5ADDF2-AF81-4A0B-B5DD-2094ED4A7A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76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359696" y="1266151"/>
            <a:ext cx="6840760" cy="513436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sz="1400" dirty="0"/>
              <a:t>씬 뷰 컨트롤 바</a:t>
            </a:r>
            <a:endParaRPr lang="en-US" altLang="ko-KR" sz="1400" dirty="0"/>
          </a:p>
          <a:p>
            <a:pPr lvl="2"/>
            <a:r>
              <a:rPr lang="en-US" altLang="ko-KR" sz="1000" b="1" dirty="0">
                <a:latin typeface="+mn-ea"/>
              </a:rPr>
              <a:t>Shaded: </a:t>
            </a:r>
            <a:r>
              <a:rPr lang="ko-KR" altLang="en-US" sz="1000" dirty="0">
                <a:latin typeface="+mn-ea"/>
              </a:rPr>
              <a:t>텍스처와 질감이 보인다</a:t>
            </a:r>
            <a:r>
              <a:rPr lang="en-US" altLang="ko-KR" sz="1000" dirty="0">
                <a:latin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</a:rPr>
              <a:t>Wireframe: </a:t>
            </a:r>
            <a:r>
              <a:rPr lang="ko-KR" altLang="en-US" sz="1000" dirty="0">
                <a:latin typeface="+mn-ea"/>
              </a:rPr>
              <a:t>와이어프레임 표현으로 메시를 그린다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</a:rPr>
              <a:t>Shaded Wireframe: </a:t>
            </a:r>
            <a:r>
              <a:rPr lang="ko-KR" altLang="en-US" sz="1000" dirty="0">
                <a:latin typeface="+mn-ea"/>
              </a:rPr>
              <a:t>텍스처와 질감을 입히고 와이어프레임을 겹쳐 그려준다</a:t>
            </a:r>
            <a:r>
              <a:rPr lang="en-US" altLang="ko-KR" sz="1000" dirty="0">
                <a:latin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</a:rPr>
              <a:t>Shadow Cascades: </a:t>
            </a:r>
            <a:r>
              <a:rPr lang="ko-KR" altLang="en-US" sz="1000" dirty="0" err="1">
                <a:latin typeface="+mn-ea"/>
              </a:rPr>
              <a:t>디렉셔널</a:t>
            </a:r>
            <a:r>
              <a:rPr lang="ko-KR" altLang="en-US" sz="1000" dirty="0">
                <a:latin typeface="+mn-ea"/>
              </a:rPr>
              <a:t> 라이트의 섀도 </a:t>
            </a:r>
            <a:r>
              <a:rPr lang="ko-KR" altLang="en-US" sz="1000" dirty="0" err="1">
                <a:latin typeface="+mn-ea"/>
              </a:rPr>
              <a:t>캐스케이드를</a:t>
            </a:r>
            <a:r>
              <a:rPr lang="ko-KR" altLang="en-US" sz="1000" dirty="0">
                <a:latin typeface="+mn-ea"/>
              </a:rPr>
              <a:t> 표시한다</a:t>
            </a:r>
            <a:r>
              <a:rPr lang="en-US" altLang="ko-KR" sz="1000" dirty="0">
                <a:latin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</a:rPr>
              <a:t>Render Paths: </a:t>
            </a:r>
            <a:r>
              <a:rPr lang="ko-KR" altLang="en-US" sz="1000" dirty="0">
                <a:latin typeface="+mn-ea"/>
              </a:rPr>
              <a:t>컬러 코드를 사용하여 각 게임 오브젝트 의 렌더링 패스를 표시한다</a:t>
            </a:r>
            <a:r>
              <a:rPr lang="en-US" altLang="ko-KR" sz="1000" dirty="0">
                <a:latin typeface="+mn-ea"/>
              </a:rPr>
              <a:t>. </a:t>
            </a:r>
            <a:br>
              <a:rPr lang="en-US" altLang="ko-KR" sz="1000" dirty="0">
                <a:latin typeface="+mn-ea"/>
              </a:rPr>
            </a:br>
            <a:r>
              <a:rPr lang="ko-KR" altLang="en-US" sz="1000" dirty="0">
                <a:latin typeface="+mn-ea"/>
              </a:rPr>
              <a:t>파란색은 </a:t>
            </a:r>
            <a:r>
              <a:rPr lang="ko-KR" altLang="en-US" sz="1000" dirty="0" err="1">
                <a:latin typeface="+mn-ea"/>
              </a:rPr>
              <a:t>디퍼드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셰이딩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초록 색은 </a:t>
            </a:r>
            <a:r>
              <a:rPr lang="ko-KR" altLang="en-US" sz="1000" dirty="0" err="1">
                <a:latin typeface="+mn-ea"/>
              </a:rPr>
              <a:t>디퍼드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라이팅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노란색은 포워드 렌더링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빨간색은 </a:t>
            </a:r>
            <a:r>
              <a:rPr lang="ko-KR" altLang="en-US" sz="1000" dirty="0" err="1">
                <a:latin typeface="+mn-ea"/>
              </a:rPr>
              <a:t>버텍스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릿을</a:t>
            </a:r>
            <a:r>
              <a:rPr lang="ko-KR" altLang="en-US" sz="1000" dirty="0">
                <a:latin typeface="+mn-ea"/>
              </a:rPr>
              <a:t> 나타낸다</a:t>
            </a:r>
            <a:r>
              <a:rPr lang="en-US" altLang="ko-KR" sz="1000" dirty="0">
                <a:latin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</a:rPr>
              <a:t>Alpha Channel: </a:t>
            </a:r>
            <a:r>
              <a:rPr lang="ko-KR" altLang="en-US" sz="1000" dirty="0">
                <a:latin typeface="+mn-ea"/>
              </a:rPr>
              <a:t>알파로 컬러를 렌더링한다</a:t>
            </a:r>
            <a:r>
              <a:rPr lang="en-US" altLang="ko-KR" sz="1000" dirty="0">
                <a:latin typeface="+mn-ea"/>
              </a:rPr>
              <a:t>. </a:t>
            </a:r>
          </a:p>
          <a:p>
            <a:pPr lvl="2"/>
            <a:r>
              <a:rPr lang="en-US" altLang="ko-KR" sz="1000" b="1" dirty="0">
                <a:latin typeface="+mn-ea"/>
              </a:rPr>
              <a:t>Overdraw: </a:t>
            </a:r>
            <a:r>
              <a:rPr lang="ko-KR" altLang="en-US" sz="1000" dirty="0">
                <a:latin typeface="+mn-ea"/>
              </a:rPr>
              <a:t>게임 오브젝트를 투명한 실루엣으로 렌더링한 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색이 중첩되면 그 부분의 </a:t>
            </a:r>
            <a:r>
              <a:rPr lang="ko-KR" altLang="en-US" sz="1000" dirty="0" err="1">
                <a:latin typeface="+mn-ea"/>
              </a:rPr>
              <a:t>오버드로</a:t>
            </a:r>
            <a:r>
              <a:rPr lang="ko-KR" altLang="en-US" sz="1000" dirty="0">
                <a:latin typeface="+mn-ea"/>
              </a:rPr>
              <a:t> 수치가 높다는 것을 의미한다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</a:rPr>
              <a:t>Mipmaps: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컬러 코드를 사용하여 이상적인 텍스처 크기를 표시한다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빨간색은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현재 거리와 해상도에서</a:t>
            </a:r>
            <a:r>
              <a:rPr lang="en-US" altLang="ko-KR" sz="1000" dirty="0">
                <a:latin typeface="+mn-ea"/>
              </a:rPr>
              <a:t>) </a:t>
            </a:r>
            <a:r>
              <a:rPr lang="ko-KR" altLang="en-US" sz="1000" dirty="0">
                <a:latin typeface="+mn-ea"/>
              </a:rPr>
              <a:t>텍스처가 필요 이상으로 크다는 것을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파란색은 텍스처가 더 커도 된다는 것을 나타낸다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이상적인 텍스처 크기는 애플리케이션이 실행되는 해상도와 카메라가 특정 표면에 가까이 근접할 수 있는 정도에 따라 다르다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</a:rPr>
              <a:t>Texture Streaming: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텍스처 스트리밍 시스템의 상태에 따라 게임 오브젝트를 초록색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빨간색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파란색으로 채색한다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</a:rPr>
              <a:t>Deferred:</a:t>
            </a:r>
            <a:r>
              <a:rPr lang="en-US" altLang="ko-KR" sz="1000" dirty="0">
                <a:latin typeface="+mn-ea"/>
              </a:rPr>
              <a:t> G</a:t>
            </a:r>
            <a:r>
              <a:rPr lang="ko-KR" altLang="en-US" sz="1000" dirty="0">
                <a:latin typeface="+mn-ea"/>
              </a:rPr>
              <a:t>버퍼</a:t>
            </a:r>
            <a:r>
              <a:rPr lang="en-US" altLang="ko-KR" sz="1000" dirty="0">
                <a:latin typeface="+mn-ea"/>
              </a:rPr>
              <a:t>Geometry buffer</a:t>
            </a:r>
            <a:r>
              <a:rPr lang="ko-KR" altLang="en-US" sz="1000" dirty="0">
                <a:latin typeface="+mn-ea"/>
              </a:rPr>
              <a:t>의 각 요소</a:t>
            </a:r>
            <a:r>
              <a:rPr lang="en-US" altLang="ko-KR" sz="1000" dirty="0">
                <a:latin typeface="+mn-ea"/>
              </a:rPr>
              <a:t>(Albedo, Specular, Smoothness, Normal)</a:t>
            </a:r>
            <a:r>
              <a:rPr lang="ko-KR" altLang="en-US" sz="1000" dirty="0">
                <a:latin typeface="+mn-ea"/>
              </a:rPr>
              <a:t>를 따로 볼 수 있다</a:t>
            </a:r>
            <a:r>
              <a:rPr lang="en-US" altLang="ko-KR" sz="1000" dirty="0">
                <a:latin typeface="+mn-ea"/>
              </a:rPr>
              <a:t>. </a:t>
            </a:r>
            <a:br>
              <a:rPr lang="en-US" altLang="ko-KR" sz="1000" dirty="0">
                <a:latin typeface="+mn-ea"/>
              </a:rPr>
            </a:br>
            <a:r>
              <a:rPr lang="ko-KR" altLang="en-US" sz="1000" dirty="0">
                <a:latin typeface="+mn-ea"/>
              </a:rPr>
              <a:t>자세한 내용은 매뉴얼이나 이 책의 렌더링 파이프라인 부분을 참고하기 바란다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pPr lvl="2"/>
            <a:r>
              <a:rPr lang="en-US" altLang="ko-KR" sz="1000" b="1" dirty="0">
                <a:latin typeface="+mn-ea"/>
              </a:rPr>
              <a:t>Global Illumination:</a:t>
            </a:r>
            <a:r>
              <a:rPr lang="en-US" altLang="ko-KR" sz="1000" dirty="0">
                <a:latin typeface="+mn-ea"/>
              </a:rPr>
              <a:t> UV Charts, Systems, Albedo, Emissive, Irradiance, Directionality, Baked, Clustering, Lit Clustering </a:t>
            </a:r>
            <a:r>
              <a:rPr lang="ko-KR" altLang="en-US" sz="1000" dirty="0">
                <a:latin typeface="+mn-ea"/>
              </a:rPr>
              <a:t>등 글로벌 </a:t>
            </a:r>
            <a:r>
              <a:rPr lang="ko-KR" altLang="en-US" sz="1000" dirty="0" err="1">
                <a:latin typeface="+mn-ea"/>
              </a:rPr>
              <a:t>일루미네이션</a:t>
            </a:r>
            <a:r>
              <a:rPr lang="ko-KR" altLang="en-US" sz="1000" dirty="0">
                <a:latin typeface="+mn-ea"/>
              </a:rPr>
              <a:t> 시스템의 상황을 알 수 있는 많은 정보를 제공한다</a:t>
            </a:r>
            <a:r>
              <a:rPr lang="en-US" altLang="ko-KR" sz="1000" dirty="0">
                <a:latin typeface="+mn-ea"/>
              </a:rPr>
              <a:t>. (</a:t>
            </a:r>
            <a:r>
              <a:rPr lang="ko-KR" altLang="en-US" sz="1000" dirty="0" err="1">
                <a:latin typeface="+mn-ea"/>
              </a:rPr>
              <a:t>라이트맵</a:t>
            </a:r>
            <a:r>
              <a:rPr lang="ko-KR" altLang="en-US" sz="1000" dirty="0">
                <a:latin typeface="+mn-ea"/>
              </a:rPr>
              <a:t> 부분 참고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 lvl="2"/>
            <a:r>
              <a:rPr lang="en-US" altLang="ko-KR" sz="1000" b="1" dirty="0">
                <a:latin typeface="+mn-ea"/>
              </a:rPr>
              <a:t>Material Validation: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물리 기반 </a:t>
            </a:r>
            <a:r>
              <a:rPr lang="ko-KR" altLang="en-US" sz="1000" dirty="0" err="1">
                <a:latin typeface="+mn-ea"/>
              </a:rPr>
              <a:t>매터리얼이</a:t>
            </a:r>
            <a:r>
              <a:rPr lang="ko-KR" altLang="en-US" sz="1000" dirty="0">
                <a:latin typeface="+mn-ea"/>
              </a:rPr>
              <a:t> 권장 범위 내의 값을 사용하는지 검사할 수 있으며 </a:t>
            </a:r>
            <a:r>
              <a:rPr lang="en-US" altLang="ko-KR" sz="1000" dirty="0">
                <a:latin typeface="+mn-ea"/>
              </a:rPr>
              <a:t>Albedo</a:t>
            </a:r>
            <a:r>
              <a:rPr lang="ko-KR" altLang="en-US" sz="1000" dirty="0">
                <a:latin typeface="+mn-ea"/>
              </a:rPr>
              <a:t>와 </a:t>
            </a:r>
            <a:r>
              <a:rPr lang="en-US" altLang="ko-KR" sz="1000" dirty="0">
                <a:latin typeface="+mn-ea"/>
              </a:rPr>
              <a:t>Metal Specular </a:t>
            </a:r>
            <a:r>
              <a:rPr lang="ko-KR" altLang="en-US" sz="1000" dirty="0">
                <a:latin typeface="+mn-ea"/>
              </a:rPr>
              <a:t>모드가 있다</a:t>
            </a:r>
            <a:r>
              <a:rPr lang="en-US" altLang="ko-KR" sz="1000" dirty="0">
                <a:latin typeface="+mn-ea"/>
              </a:rPr>
              <a:t>.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 err="1">
                <a:latin typeface="+mn-ea"/>
              </a:rPr>
              <a:t>셰이더</a:t>
            </a:r>
            <a:r>
              <a:rPr lang="ko-KR" altLang="en-US" sz="1000" dirty="0">
                <a:latin typeface="+mn-ea"/>
              </a:rPr>
              <a:t> 부분 참고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lvl="1">
              <a:lnSpc>
                <a:spcPct val="120000"/>
              </a:lnSpc>
            </a:pPr>
            <a:endParaRPr lang="ko-KR" altLang="en-US" sz="1400" dirty="0"/>
          </a:p>
        </p:txBody>
      </p:sp>
      <p:pic>
        <p:nvPicPr>
          <p:cNvPr id="27" name="_x235945224">
            <a:extLst>
              <a:ext uri="{FF2B5EF4-FFF2-40B4-BE49-F238E27FC236}">
                <a16:creationId xmlns:a16="http://schemas.microsoft.com/office/drawing/2014/main" id="{4E8404D1-C360-444B-B81A-B66276300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1"/>
          <a:stretch/>
        </p:blipFill>
        <p:spPr bwMode="auto">
          <a:xfrm>
            <a:off x="1714500" y="1048107"/>
            <a:ext cx="1479402" cy="557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0C73388-84C9-48BF-A42E-E502AC42A917}"/>
              </a:ext>
            </a:extLst>
          </p:cNvPr>
          <p:cNvSpPr txBox="1">
            <a:spLocks/>
          </p:cNvSpPr>
          <p:nvPr/>
        </p:nvSpPr>
        <p:spPr bwMode="auto">
          <a:xfrm>
            <a:off x="8400256" y="247641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D79616-3F4A-4D67-A402-8FA8CFBAF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9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711624" y="1700809"/>
            <a:ext cx="7560840" cy="720079"/>
          </a:xfrm>
        </p:spPr>
        <p:txBody>
          <a:bodyPr>
            <a:normAutofit lnSpcReduction="10000"/>
          </a:bodyPr>
          <a:lstStyle/>
          <a:p>
            <a:pPr lvl="2"/>
            <a:r>
              <a:rPr lang="en-US" altLang="ko-KR" sz="1050" b="1" dirty="0"/>
              <a:t>2D: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씬을</a:t>
            </a:r>
            <a:r>
              <a:rPr lang="ko-KR" altLang="en-US" sz="1050" dirty="0"/>
              <a:t> </a:t>
            </a:r>
            <a:r>
              <a:rPr lang="en-US" altLang="ko-KR" sz="1050" dirty="0"/>
              <a:t>2D/3D </a:t>
            </a:r>
            <a:r>
              <a:rPr lang="ko-KR" altLang="en-US" sz="1050" dirty="0"/>
              <a:t>뷰로 전환한다</a:t>
            </a:r>
            <a:r>
              <a:rPr lang="en-US" altLang="ko-KR" sz="1050" dirty="0"/>
              <a:t>. 2D </a:t>
            </a:r>
            <a:r>
              <a:rPr lang="ko-KR" altLang="en-US" sz="1050" dirty="0"/>
              <a:t>모드에서 카메라는 </a:t>
            </a:r>
            <a:r>
              <a:rPr lang="en-US" altLang="ko-KR" sz="1050" dirty="0"/>
              <a:t>+Z</a:t>
            </a:r>
            <a:r>
              <a:rPr lang="ko-KR" altLang="en-US" sz="1050" dirty="0"/>
              <a:t>축을 향하고 </a:t>
            </a:r>
            <a:r>
              <a:rPr lang="en-US" altLang="ko-KR" sz="1050" dirty="0"/>
              <a:t>X</a:t>
            </a:r>
            <a:r>
              <a:rPr lang="ko-KR" altLang="en-US" sz="1050" dirty="0"/>
              <a:t>축은 오른쪽을</a:t>
            </a:r>
            <a:r>
              <a:rPr lang="en-US" altLang="ko-KR" sz="1050" dirty="0"/>
              <a:t>, Y</a:t>
            </a:r>
            <a:r>
              <a:rPr lang="ko-KR" altLang="en-US" sz="1050" dirty="0"/>
              <a:t>축은 위를 가리킨다</a:t>
            </a:r>
            <a:r>
              <a:rPr lang="en-US" altLang="ko-KR" sz="1050" dirty="0"/>
              <a:t>. </a:t>
            </a:r>
          </a:p>
          <a:p>
            <a:pPr lvl="2"/>
            <a:r>
              <a:rPr lang="en-US" altLang="ko-KR" sz="1050" b="1" dirty="0"/>
              <a:t>Lighting: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조명</a:t>
            </a:r>
            <a:r>
              <a:rPr lang="en-US" altLang="ko-KR" sz="1050" dirty="0"/>
              <a:t>(</a:t>
            </a:r>
            <a:r>
              <a:rPr lang="ko-KR" altLang="en-US" sz="1050" dirty="0"/>
              <a:t>광원</a:t>
            </a:r>
            <a:r>
              <a:rPr lang="en-US" altLang="ko-KR" sz="1050" dirty="0"/>
              <a:t>, </a:t>
            </a:r>
            <a:r>
              <a:rPr lang="ko-KR" altLang="en-US" sz="1050" dirty="0"/>
              <a:t>오브젝트 </a:t>
            </a:r>
            <a:r>
              <a:rPr lang="ko-KR" altLang="en-US" sz="1050" dirty="0" err="1"/>
              <a:t>셰이딩</a:t>
            </a:r>
            <a:r>
              <a:rPr lang="ko-KR" altLang="en-US" sz="1050" dirty="0"/>
              <a:t> 등</a:t>
            </a:r>
            <a:r>
              <a:rPr lang="en-US" altLang="ko-KR" sz="1050" dirty="0"/>
              <a:t>)</a:t>
            </a:r>
            <a:r>
              <a:rPr lang="ko-KR" altLang="en-US" sz="1050" dirty="0"/>
              <a:t>을 켜거나 끈다</a:t>
            </a:r>
            <a:r>
              <a:rPr lang="en-US" altLang="ko-KR" sz="1050" dirty="0"/>
              <a:t>. </a:t>
            </a:r>
          </a:p>
          <a:p>
            <a:pPr lvl="2"/>
            <a:r>
              <a:rPr lang="en-US" altLang="ko-KR" sz="1050" b="1" dirty="0"/>
              <a:t>Audio: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오디오 효과를 켜거나 끈다</a:t>
            </a:r>
            <a:r>
              <a:rPr lang="en-US" altLang="ko-KR" sz="1050" dirty="0"/>
              <a:t>. 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36644-6136-43E4-AFAB-E6F414DF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7" y="1772817"/>
            <a:ext cx="1019077" cy="261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80466C6-CADC-4AB4-B9B5-AF913E6C01AC}"/>
                  </a:ext>
                </a:extLst>
              </p14:cNvPr>
              <p14:cNvContentPartPr/>
              <p14:nvPr/>
            </p14:nvContentPartPr>
            <p14:xfrm>
              <a:off x="2556431" y="4005122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80466C6-CADC-4AB4-B9B5-AF913E6C01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7431" y="399612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6717D30E-CF39-4BE3-B3A1-D831468EE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254" y="2900564"/>
            <a:ext cx="1245753" cy="101851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9C8E1DF-F13F-4292-AFD7-D6F9D8FA4A69}"/>
              </a:ext>
            </a:extLst>
          </p:cNvPr>
          <p:cNvSpPr txBox="1">
            <a:spLocks/>
          </p:cNvSpPr>
          <p:nvPr/>
        </p:nvSpPr>
        <p:spPr bwMode="auto">
          <a:xfrm>
            <a:off x="2711624" y="2746492"/>
            <a:ext cx="7560840" cy="151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sz="1100" b="1" dirty="0"/>
              <a:t>Skybox: </a:t>
            </a:r>
            <a:r>
              <a:rPr lang="ko-KR" altLang="en-US" sz="1100" dirty="0" err="1"/>
              <a:t>씬의</a:t>
            </a:r>
            <a:r>
              <a:rPr lang="ko-KR" altLang="en-US" sz="1100" dirty="0"/>
              <a:t> 배경에 </a:t>
            </a:r>
            <a:r>
              <a:rPr lang="ko-KR" altLang="en-US" sz="1100" dirty="0" err="1"/>
              <a:t>렌더링되는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스카이박스를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Fog: </a:t>
            </a:r>
            <a:r>
              <a:rPr lang="ko-KR" altLang="en-US" sz="1100" dirty="0"/>
              <a:t>화면의 안개 효과를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Flares: </a:t>
            </a:r>
            <a:r>
              <a:rPr lang="ko-KR" altLang="en-US" sz="1100" dirty="0"/>
              <a:t>광원의 렌즈 </a:t>
            </a:r>
            <a:r>
              <a:rPr lang="ko-KR" altLang="en-US" sz="1100" dirty="0" err="1"/>
              <a:t>플레어를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Animated Materials: </a:t>
            </a:r>
            <a:r>
              <a:rPr lang="ko-KR" altLang="en-US" sz="1100" dirty="0" err="1"/>
              <a:t>셰이더가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애니메이션될</a:t>
            </a:r>
            <a:r>
              <a:rPr lang="ko-KR" altLang="en-US" sz="1100" dirty="0"/>
              <a:t> 때</a:t>
            </a:r>
            <a:r>
              <a:rPr lang="en-US" altLang="ko-KR" sz="1100" dirty="0"/>
              <a:t>, 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애니메이션되는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매터리얼을</a:t>
            </a:r>
            <a:r>
              <a:rPr lang="ko-KR" altLang="en-US" sz="1100" dirty="0"/>
              <a:t> 표현해준다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Post </a:t>
            </a:r>
            <a:r>
              <a:rPr lang="en-US" altLang="ko-KR" sz="1100" b="1" dirty="0" err="1"/>
              <a:t>Processings</a:t>
            </a:r>
            <a:r>
              <a:rPr lang="en-US" altLang="ko-KR" sz="1100" b="1" dirty="0"/>
              <a:t>: </a:t>
            </a:r>
            <a:r>
              <a:rPr lang="ko-KR" altLang="en-US" sz="1100" dirty="0"/>
              <a:t>후처리 효과를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</a:p>
          <a:p>
            <a:pPr lvl="2"/>
            <a:r>
              <a:rPr lang="en-US" altLang="ko-KR" sz="1100" b="1" dirty="0"/>
              <a:t>Particle Systems: </a:t>
            </a:r>
            <a:r>
              <a:rPr lang="ko-KR" altLang="en-US" sz="1100" dirty="0" err="1"/>
              <a:t>파티클</a:t>
            </a:r>
            <a:r>
              <a:rPr lang="ko-KR" altLang="en-US" sz="1100" dirty="0"/>
              <a:t> 효과를 </a:t>
            </a:r>
            <a:r>
              <a:rPr lang="ko-KR" altLang="en-US" sz="1100" dirty="0" err="1"/>
              <a:t>토글한다</a:t>
            </a:r>
            <a:r>
              <a:rPr lang="en-US" altLang="ko-KR" sz="1100" dirty="0"/>
              <a:t>. 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9A21AB-0DCA-4A82-9BF5-434308F73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893" y="4569450"/>
            <a:ext cx="1855238" cy="1090359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BA9D615-6C29-4D2E-B5EE-638DF9A1E8D4}"/>
              </a:ext>
            </a:extLst>
          </p:cNvPr>
          <p:cNvSpPr txBox="1">
            <a:spLocks/>
          </p:cNvSpPr>
          <p:nvPr/>
        </p:nvSpPr>
        <p:spPr bwMode="auto">
          <a:xfrm>
            <a:off x="3503712" y="4732958"/>
            <a:ext cx="7560840" cy="86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ko-KR" altLang="en-US" sz="1200" b="1" dirty="0"/>
              <a:t>씬 가시성</a:t>
            </a:r>
            <a:r>
              <a:rPr lang="en-US" altLang="ko-KR" sz="1200" b="1" dirty="0"/>
              <a:t>: </a:t>
            </a:r>
            <a:r>
              <a:rPr lang="en-US" altLang="ko-KR" sz="1200" dirty="0"/>
              <a:t>[Hierarchy] </a:t>
            </a:r>
            <a:r>
              <a:rPr lang="ko-KR" altLang="en-US" sz="1200" dirty="0"/>
              <a:t>창에서 숨겨진 오브젝트의 개수를 보여 주고 </a:t>
            </a:r>
            <a:br>
              <a:rPr lang="en-US" altLang="ko-KR" sz="1200" dirty="0"/>
            </a:br>
            <a:r>
              <a:rPr lang="ko-KR" altLang="en-US" sz="1200" dirty="0"/>
              <a:t>이 기능 전체를 켜거나 끌 수 있다</a:t>
            </a:r>
            <a:r>
              <a:rPr lang="en-US" altLang="ko-KR" sz="1200" dirty="0"/>
              <a:t>. </a:t>
            </a:r>
          </a:p>
          <a:p>
            <a:pPr lvl="3"/>
            <a:r>
              <a:rPr lang="ko-KR" altLang="en-US" sz="1000" dirty="0" err="1"/>
              <a:t>씬이</a:t>
            </a:r>
            <a:r>
              <a:rPr lang="ko-KR" altLang="en-US" sz="1000" dirty="0"/>
              <a:t> 복잡할 때 단순하게 보기 위해 사용하는 이 기능은 </a:t>
            </a:r>
            <a:r>
              <a:rPr lang="en-US" altLang="ko-KR" sz="1000" dirty="0"/>
              <a:t>[Scene] </a:t>
            </a:r>
            <a:r>
              <a:rPr lang="ko-KR" altLang="en-US" sz="1000" dirty="0"/>
              <a:t>창에만 효과가 있으며 </a:t>
            </a:r>
            <a:br>
              <a:rPr lang="en-US" altLang="ko-KR" sz="1000" dirty="0"/>
            </a:br>
            <a:r>
              <a:rPr lang="ko-KR" altLang="en-US" sz="1000" dirty="0"/>
              <a:t>실제 게임에는 영향을 미치지 않는다</a:t>
            </a:r>
            <a:r>
              <a:rPr lang="en-US" altLang="ko-KR" sz="1000" dirty="0"/>
              <a:t>.</a:t>
            </a:r>
            <a:endParaRPr lang="ko-KR" altLang="en-US" sz="1200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759EDA8-A9BB-47B6-9B29-F1A41D3F8F4B}"/>
              </a:ext>
            </a:extLst>
          </p:cNvPr>
          <p:cNvSpPr txBox="1">
            <a:spLocks/>
          </p:cNvSpPr>
          <p:nvPr/>
        </p:nvSpPr>
        <p:spPr bwMode="auto">
          <a:xfrm>
            <a:off x="8400256" y="247641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98476-3AA1-48F5-92AC-8C0D3AEBB7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8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CB4E6B-0FF5-4017-AD31-B0F2B420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86" y="1196752"/>
            <a:ext cx="1976390" cy="1512168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23AA5AD-83AE-4769-A6AF-5C1BE625C5DC}"/>
              </a:ext>
            </a:extLst>
          </p:cNvPr>
          <p:cNvSpPr txBox="1">
            <a:spLocks/>
          </p:cNvSpPr>
          <p:nvPr/>
        </p:nvSpPr>
        <p:spPr bwMode="auto">
          <a:xfrm>
            <a:off x="3863752" y="1196753"/>
            <a:ext cx="6552728" cy="551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050" b="1" dirty="0"/>
              <a:t>Field of View: </a:t>
            </a:r>
            <a:r>
              <a:rPr lang="ko-KR" altLang="en-US" sz="1050" dirty="0"/>
              <a:t>카메라 뷰의 넓이를 바꾼다</a:t>
            </a:r>
            <a:r>
              <a:rPr lang="en-US" altLang="ko-KR" sz="10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850" dirty="0"/>
              <a:t>이는 </a:t>
            </a:r>
            <a:r>
              <a:rPr lang="en-US" altLang="ko-KR" sz="850" dirty="0"/>
              <a:t>[Scene] </a:t>
            </a:r>
            <a:r>
              <a:rPr lang="ko-KR" altLang="en-US" sz="1050" dirty="0"/>
              <a:t>창에만 효과가 있으며 게임에는 영향을 주지 않는다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Dynamic Clipping: </a:t>
            </a:r>
            <a:r>
              <a:rPr lang="ko-KR" altLang="en-US" sz="1050" dirty="0"/>
              <a:t>이를 선택하면 유니티가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뷰포트</a:t>
            </a:r>
            <a:r>
              <a:rPr lang="ko-KR" altLang="en-US" sz="1050" dirty="0"/>
              <a:t> 크기를 기준으로 카메라의 근거리 및 원거리 </a:t>
            </a:r>
            <a:r>
              <a:rPr lang="ko-KR" altLang="en-US" sz="1050" dirty="0" err="1"/>
              <a:t>클리핑</a:t>
            </a:r>
            <a:r>
              <a:rPr lang="ko-KR" altLang="en-US" sz="1050" dirty="0"/>
              <a:t> 평면을 계산한다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Clipping Planes: </a:t>
            </a:r>
            <a:r>
              <a:rPr lang="ko-KR" altLang="en-US" sz="1050" dirty="0"/>
              <a:t>유니티가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게임 오브젝트 렌더링을 시작하고 중지하는 카메라와의 거리로 </a:t>
            </a:r>
            <a:r>
              <a:rPr lang="ko-KR" altLang="en-US" sz="1050" dirty="0" err="1"/>
              <a:t>프러스텀</a:t>
            </a:r>
            <a:r>
              <a:rPr lang="en-US" altLang="ko-KR" sz="1050" dirty="0"/>
              <a:t>frustum</a:t>
            </a:r>
            <a:r>
              <a:rPr lang="ko-KR" altLang="en-US" sz="1050" dirty="0"/>
              <a:t>이라고도 한다</a:t>
            </a:r>
            <a:r>
              <a:rPr lang="en-US" altLang="ko-KR" sz="10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Near </a:t>
            </a:r>
            <a:r>
              <a:rPr lang="en-US" altLang="ko-KR" sz="850" dirty="0"/>
              <a:t>: </a:t>
            </a:r>
            <a:r>
              <a:rPr lang="ko-KR" altLang="en-US" sz="850" dirty="0"/>
              <a:t>유니티가 게임 오브젝트를 렌더링하는</a:t>
            </a:r>
            <a:r>
              <a:rPr lang="en-US" altLang="ko-KR" sz="850" dirty="0"/>
              <a:t>, </a:t>
            </a:r>
            <a:r>
              <a:rPr lang="ko-KR" altLang="en-US" sz="850" dirty="0"/>
              <a:t>카메라와 가장 가까운 지점</a:t>
            </a:r>
            <a:endParaRPr lang="en-US" altLang="ko-KR" sz="850" dirty="0"/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Far</a:t>
            </a:r>
            <a:r>
              <a:rPr lang="en-US" altLang="ko-KR" sz="850" dirty="0"/>
              <a:t> : </a:t>
            </a:r>
            <a:r>
              <a:rPr lang="ko-KR" altLang="en-US" sz="850" dirty="0"/>
              <a:t>유니티가 게임 오브젝트를 렌더링하는</a:t>
            </a:r>
            <a:r>
              <a:rPr lang="en-US" altLang="ko-KR" sz="850" dirty="0"/>
              <a:t>, </a:t>
            </a:r>
            <a:r>
              <a:rPr lang="ko-KR" altLang="en-US" sz="850" dirty="0"/>
              <a:t>카메라와 가장 먼 지점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Occlusion Culling: </a:t>
            </a:r>
            <a:r>
              <a:rPr lang="ko-KR" altLang="en-US" sz="1050" dirty="0"/>
              <a:t>이를 선택하면 </a:t>
            </a:r>
            <a:r>
              <a:rPr lang="en-US" altLang="ko-KR" sz="1050" dirty="0"/>
              <a:t>[Scene] </a:t>
            </a:r>
            <a:r>
              <a:rPr lang="ko-KR" altLang="en-US" sz="1050" dirty="0"/>
              <a:t>창에서 </a:t>
            </a:r>
            <a:r>
              <a:rPr lang="ko-KR" altLang="en-US" sz="1050" dirty="0" err="1"/>
              <a:t>오클루전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컬링이</a:t>
            </a:r>
            <a:r>
              <a:rPr lang="ko-KR" altLang="en-US" sz="1050" dirty="0"/>
              <a:t> 활성화되고</a:t>
            </a:r>
            <a:r>
              <a:rPr lang="en-US" altLang="ko-KR" sz="1050" dirty="0"/>
              <a:t>, </a:t>
            </a:r>
            <a:r>
              <a:rPr lang="ko-KR" altLang="en-US" sz="1050" dirty="0"/>
              <a:t>유니티는</a:t>
            </a:r>
            <a:br>
              <a:rPr lang="en-US" altLang="ko-KR" sz="1050" dirty="0"/>
            </a:br>
            <a:r>
              <a:rPr lang="ko-KR" altLang="en-US" sz="1050" dirty="0"/>
              <a:t>다른 게임 오브젝트 뒤에 가려 카메라가 볼 수 없는 게임 오브젝트를 렌더링하지 않는다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Camera Easing: </a:t>
            </a:r>
            <a:r>
              <a:rPr lang="ko-KR" altLang="en-US" sz="1050" dirty="0"/>
              <a:t>이를 선택하면 카메라는 </a:t>
            </a:r>
            <a:r>
              <a:rPr lang="en-US" altLang="ko-KR" sz="1050" dirty="0"/>
              <a:t>Duration</a:t>
            </a:r>
            <a:r>
              <a:rPr lang="ko-KR" altLang="en-US" sz="1050" dirty="0"/>
              <a:t>에 설정된 시간 동안 </a:t>
            </a:r>
            <a:r>
              <a:rPr lang="en-US" altLang="ko-KR" sz="1050" dirty="0"/>
              <a:t>[Scene] </a:t>
            </a:r>
            <a:r>
              <a:rPr lang="ko-KR" altLang="en-US" sz="1050" dirty="0"/>
              <a:t>창의 모션으로 서서히 움직임을 시작하고 멈춘다</a:t>
            </a:r>
            <a:r>
              <a:rPr lang="en-US" altLang="ko-KR" sz="1050" dirty="0"/>
              <a:t>. </a:t>
            </a:r>
            <a:r>
              <a:rPr lang="ko-KR" altLang="en-US" sz="1050" dirty="0"/>
              <a:t>즉 카메라가 즉시 최고 속도에 이르지 않고 서서히 움직이기 시작하고</a:t>
            </a:r>
            <a:r>
              <a:rPr lang="en-US" altLang="ko-KR" sz="1050" dirty="0"/>
              <a:t>, </a:t>
            </a:r>
            <a:r>
              <a:rPr lang="ko-KR" altLang="en-US" sz="1050" dirty="0"/>
              <a:t>멈출 때도 천천히 멈추게 할 수 있다</a:t>
            </a:r>
            <a:r>
              <a:rPr lang="en-US" altLang="ko-KR" sz="105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Duration:</a:t>
            </a:r>
            <a:r>
              <a:rPr lang="en-US" altLang="ko-KR" sz="850" dirty="0"/>
              <a:t> </a:t>
            </a:r>
            <a:r>
              <a:rPr lang="ko-KR" altLang="en-US" sz="850" dirty="0"/>
              <a:t>카메라가 최고 속도에 이르는 데 걸리는 시간</a:t>
            </a:r>
            <a:r>
              <a:rPr lang="en-US" altLang="ko-KR" sz="850" dirty="0"/>
              <a:t>(</a:t>
            </a:r>
            <a:r>
              <a:rPr lang="ko-KR" altLang="en-US" sz="850" dirty="0"/>
              <a:t>단위</a:t>
            </a:r>
            <a:r>
              <a:rPr lang="en-US" altLang="ko-KR" sz="850" dirty="0"/>
              <a:t>: </a:t>
            </a:r>
            <a:r>
              <a:rPr lang="ko-KR" altLang="en-US" sz="850" dirty="0"/>
              <a:t>초</a:t>
            </a:r>
            <a:r>
              <a:rPr lang="en-US" altLang="ko-KR" sz="850" dirty="0"/>
              <a:t>)</a:t>
            </a:r>
            <a:r>
              <a:rPr lang="ko-KR" altLang="en-US" sz="850" dirty="0"/>
              <a:t>으로 </a:t>
            </a:r>
            <a:r>
              <a:rPr lang="en-US" altLang="ko-KR" sz="850" dirty="0"/>
              <a:t>Camera Speed</a:t>
            </a:r>
            <a:r>
              <a:rPr lang="ko-KR" altLang="en-US" sz="850" dirty="0"/>
              <a:t>에서 설정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Camera Speed:</a:t>
            </a:r>
            <a:r>
              <a:rPr lang="en-US" altLang="ko-KR" sz="1050" dirty="0"/>
              <a:t> [Scene] </a:t>
            </a:r>
            <a:r>
              <a:rPr lang="ko-KR" altLang="en-US" sz="1050" dirty="0"/>
              <a:t>창 내 카메라의 현재 속도를 조절한다</a:t>
            </a:r>
            <a:r>
              <a:rPr lang="en-US" altLang="ko-KR" sz="105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Min:</a:t>
            </a:r>
            <a:r>
              <a:rPr lang="en-US" altLang="ko-KR" sz="850" dirty="0"/>
              <a:t> [Scene] </a:t>
            </a:r>
            <a:r>
              <a:rPr lang="ko-KR" altLang="en-US" sz="850" dirty="0"/>
              <a:t>창 내 카메라의 최저 속도로 유효한 값은 </a:t>
            </a:r>
            <a:r>
              <a:rPr lang="en-US" altLang="ko-KR" sz="850" dirty="0"/>
              <a:t>0.01~98</a:t>
            </a:r>
          </a:p>
          <a:p>
            <a:pPr lvl="3">
              <a:lnSpc>
                <a:spcPct val="150000"/>
              </a:lnSpc>
            </a:pPr>
            <a:r>
              <a:rPr lang="en-US" altLang="ko-KR" sz="850" b="1" dirty="0"/>
              <a:t>Max:</a:t>
            </a:r>
            <a:r>
              <a:rPr lang="en-US" altLang="ko-KR" sz="850" dirty="0"/>
              <a:t> [Scene] </a:t>
            </a:r>
            <a:r>
              <a:rPr lang="ko-KR" altLang="en-US" sz="850" dirty="0"/>
              <a:t>창 내 카메라의 최고 속도로 유효한 값은 </a:t>
            </a:r>
            <a:r>
              <a:rPr lang="en-US" altLang="ko-KR" sz="850" dirty="0"/>
              <a:t>0.02~99</a:t>
            </a:r>
            <a:endParaRPr lang="ko-KR" altLang="en-US" sz="850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08ADF2A-7F8F-48A7-983E-37721CECF56E}"/>
              </a:ext>
            </a:extLst>
          </p:cNvPr>
          <p:cNvSpPr txBox="1">
            <a:spLocks/>
          </p:cNvSpPr>
          <p:nvPr/>
        </p:nvSpPr>
        <p:spPr bwMode="auto">
          <a:xfrm>
            <a:off x="8400256" y="247641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9646E2-177B-4955-ADA7-71A9442C9A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8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23AA5AD-83AE-4769-A6AF-5C1BE625C5DC}"/>
              </a:ext>
            </a:extLst>
          </p:cNvPr>
          <p:cNvSpPr txBox="1">
            <a:spLocks/>
          </p:cNvSpPr>
          <p:nvPr/>
        </p:nvSpPr>
        <p:spPr bwMode="auto">
          <a:xfrm>
            <a:off x="3831346" y="1184116"/>
            <a:ext cx="6552728" cy="551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050" b="1" dirty="0"/>
              <a:t>3D Icons: </a:t>
            </a:r>
            <a:r>
              <a:rPr lang="ko-KR" altLang="en-US" sz="1050" dirty="0"/>
              <a:t>컴포넌트 아이콘</a:t>
            </a:r>
            <a:r>
              <a:rPr lang="en-US" altLang="ko-KR" sz="1050" dirty="0"/>
              <a:t>(Lights, Cameras </a:t>
            </a:r>
            <a:r>
              <a:rPr lang="ko-KR" altLang="en-US" sz="1050" dirty="0"/>
              <a:t>등</a:t>
            </a:r>
            <a:r>
              <a:rPr lang="en-US" altLang="ko-KR" sz="1050" dirty="0"/>
              <a:t>)</a:t>
            </a:r>
            <a:r>
              <a:rPr lang="ko-KR" altLang="en-US" sz="1050" dirty="0"/>
              <a:t>을 </a:t>
            </a:r>
            <a:r>
              <a:rPr lang="en-US" altLang="ko-KR" sz="1050" dirty="0"/>
              <a:t>[Scene] </a:t>
            </a:r>
            <a:r>
              <a:rPr lang="ko-KR" altLang="en-US" sz="1050" dirty="0"/>
              <a:t>창에 </a:t>
            </a:r>
            <a:r>
              <a:rPr lang="en-US" altLang="ko-KR" sz="1050" dirty="0"/>
              <a:t>3D</a:t>
            </a:r>
            <a:r>
              <a:rPr lang="ko-KR" altLang="en-US" sz="1050" dirty="0"/>
              <a:t>로 그릴지 설정하는 데 사용한다</a:t>
            </a:r>
            <a:r>
              <a:rPr lang="en-US" altLang="ko-KR" sz="10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850" dirty="0"/>
              <a:t>이를 선택하면 컴포넌트 아이콘이 카메라와의 거리에 따라 확대</a:t>
            </a:r>
            <a:r>
              <a:rPr lang="en-US" altLang="ko-KR" sz="850" dirty="0"/>
              <a:t>/</a:t>
            </a:r>
            <a:r>
              <a:rPr lang="ko-KR" altLang="en-US" sz="850" dirty="0"/>
              <a:t>축소되고 </a:t>
            </a:r>
            <a:r>
              <a:rPr lang="ko-KR" altLang="en-US" sz="850" dirty="0" err="1"/>
              <a:t>씬의</a:t>
            </a:r>
            <a:r>
              <a:rPr lang="ko-KR" altLang="en-US" sz="850" dirty="0"/>
              <a:t> 게임 오브젝트에 가려서 보이지 않는다</a:t>
            </a:r>
            <a:r>
              <a:rPr lang="en-US" altLang="ko-KR" sz="850" dirty="0"/>
              <a:t>. </a:t>
            </a:r>
            <a:r>
              <a:rPr lang="ko-KR" altLang="en-US" sz="850" dirty="0"/>
              <a:t>아이콘의 전체 크기 표시는 슬라이더로 조정할 수 있다</a:t>
            </a:r>
            <a:r>
              <a:rPr lang="en-US" altLang="ko-KR" sz="85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850" dirty="0"/>
              <a:t>이를 선택하지 않으면 컴포넌트 아이콘이 일정한 크기로 표시되고 항상 </a:t>
            </a:r>
            <a:r>
              <a:rPr lang="en-US" altLang="ko-KR" sz="850" dirty="0"/>
              <a:t>[Scene] </a:t>
            </a:r>
            <a:r>
              <a:rPr lang="ko-KR" altLang="en-US" sz="850" dirty="0"/>
              <a:t>창의 게임 오브젝트 위에 표시된다</a:t>
            </a:r>
            <a:r>
              <a:rPr lang="en-US" altLang="ko-KR" sz="8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Selection Outline:</a:t>
            </a:r>
            <a:r>
              <a:rPr lang="en-US" altLang="ko-KR" sz="1050" dirty="0"/>
              <a:t> </a:t>
            </a:r>
            <a:r>
              <a:rPr lang="ko-KR" altLang="en-US" sz="1050" dirty="0"/>
              <a:t>선택된 게임 오브젝트가 컬러 아웃라인과 함께 표시되고 자식 게임 오브젝트는 다른 컬러의 아웃라인과 함께 표시된다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Selection Wire: </a:t>
            </a:r>
            <a:r>
              <a:rPr lang="ko-KR" altLang="en-US" sz="1050" dirty="0"/>
              <a:t>선택된 게임 오브젝트가 와이어프레임 메시로 표시된다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Recently Changed: </a:t>
            </a:r>
            <a:r>
              <a:rPr lang="ko-KR" altLang="en-US" sz="1050" dirty="0"/>
              <a:t>최근에 수정한 컴포넌트와 스크립트에 대한 아이콘과 </a:t>
            </a:r>
            <a:r>
              <a:rPr lang="ko-KR" altLang="en-US" sz="1050" dirty="0" err="1"/>
              <a:t>기즈모의</a:t>
            </a:r>
            <a:r>
              <a:rPr lang="ko-KR" altLang="en-US" sz="1050" dirty="0"/>
              <a:t> 가시성을 제어한다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Scripts: </a:t>
            </a:r>
            <a:r>
              <a:rPr lang="ko-KR" altLang="en-US" sz="1050" dirty="0" err="1"/>
              <a:t>씬의</a:t>
            </a:r>
            <a:r>
              <a:rPr lang="ko-KR" altLang="en-US" sz="1050" dirty="0"/>
              <a:t> 스크립트에 대한 아이콘과 </a:t>
            </a:r>
            <a:r>
              <a:rPr lang="ko-KR" altLang="en-US" sz="1050" dirty="0" err="1"/>
              <a:t>기즈모의</a:t>
            </a:r>
            <a:r>
              <a:rPr lang="ko-KR" altLang="en-US" sz="1050" dirty="0"/>
              <a:t> 가시성을 제어한다</a:t>
            </a:r>
            <a:r>
              <a:rPr lang="en-US" altLang="ko-KR" sz="105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050" b="1" dirty="0"/>
              <a:t>Built-in Components: </a:t>
            </a:r>
            <a:r>
              <a:rPr lang="ko-KR" altLang="en-US" sz="1050" dirty="0"/>
              <a:t>아이콘이나 </a:t>
            </a:r>
            <a:r>
              <a:rPr lang="ko-KR" altLang="en-US" sz="1050" dirty="0" err="1"/>
              <a:t>기즈모가</a:t>
            </a:r>
            <a:r>
              <a:rPr lang="ko-KR" altLang="en-US" sz="1050" dirty="0"/>
              <a:t> 있는 모든 컴포넌트 타입의 아이콘과 </a:t>
            </a:r>
            <a:r>
              <a:rPr lang="ko-KR" altLang="en-US" sz="1050" dirty="0" err="1"/>
              <a:t>기즈모</a:t>
            </a:r>
            <a:r>
              <a:rPr lang="ko-KR" altLang="en-US" sz="1050" dirty="0"/>
              <a:t> 표시 여부를 설정하는 데 사용한다</a:t>
            </a:r>
            <a:r>
              <a:rPr lang="en-US" altLang="ko-KR" sz="1050" dirty="0"/>
              <a:t>.</a:t>
            </a:r>
            <a:endParaRPr lang="ko-KR" altLang="en-US" sz="8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CEBDDE-A442-48EB-9862-B9A0676D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1162389"/>
            <a:ext cx="1770685" cy="551086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6029DD1-EAE8-4257-AEC7-67A6F9CF7B6F}"/>
              </a:ext>
            </a:extLst>
          </p:cNvPr>
          <p:cNvSpPr txBox="1">
            <a:spLocks/>
          </p:cNvSpPr>
          <p:nvPr/>
        </p:nvSpPr>
        <p:spPr bwMode="auto">
          <a:xfrm>
            <a:off x="8400256" y="247641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37CA00-5D1C-4C71-933F-A0DA54E723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4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9550" y="1412776"/>
            <a:ext cx="5466571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1600" dirty="0"/>
              <a:t>[Game] </a:t>
            </a:r>
            <a:r>
              <a:rPr lang="ko-KR" altLang="en-US" sz="1600" dirty="0"/>
              <a:t>게임 뷰 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4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설치되어 있는 카메라를 통해 보이는 장면이 나타나는 창</a:t>
            </a:r>
            <a:r>
              <a:rPr lang="en-US" altLang="ko-KR" sz="1200" dirty="0"/>
              <a:t> 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최종으로 </a:t>
            </a:r>
            <a:r>
              <a:rPr lang="ko-KR" altLang="en-US" sz="1200" dirty="0" err="1"/>
              <a:t>빌드된</a:t>
            </a:r>
            <a:r>
              <a:rPr lang="ko-KR" altLang="en-US" sz="1200" dirty="0"/>
              <a:t> 프로젝트에서 보여주는 화면을 나타냄</a:t>
            </a:r>
            <a:r>
              <a:rPr lang="en-US" altLang="ko-KR" sz="1200" dirty="0"/>
              <a:t>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하나 이상의 카메라가 반드시 존재해야 한다</a:t>
            </a:r>
            <a:r>
              <a:rPr lang="en-US" altLang="ko-KR" sz="1000" dirty="0"/>
              <a:t>.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2FAD9AC-3342-4213-8428-7E5A4C3FB071}"/>
              </a:ext>
            </a:extLst>
          </p:cNvPr>
          <p:cNvSpPr txBox="1">
            <a:spLocks/>
          </p:cNvSpPr>
          <p:nvPr/>
        </p:nvSpPr>
        <p:spPr bwMode="auto">
          <a:xfrm>
            <a:off x="8112224" y="247641"/>
            <a:ext cx="2251402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1600" dirty="0"/>
              <a:t>[Game] </a:t>
            </a:r>
            <a:r>
              <a:rPr lang="ko-KR" altLang="en-US" sz="1600" dirty="0"/>
              <a:t>게임 뷰  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FA6DFD-A991-4D44-9B12-1FEB15F8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3411354"/>
            <a:ext cx="4281307" cy="29578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BFCF36-6DFA-4F00-B18E-9EA40C49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47" y="3411353"/>
            <a:ext cx="4357705" cy="295788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8B46CF9-0FEA-403C-B49A-9313290D2F3C}"/>
              </a:ext>
            </a:extLst>
          </p:cNvPr>
          <p:cNvSpPr/>
          <p:nvPr/>
        </p:nvSpPr>
        <p:spPr>
          <a:xfrm>
            <a:off x="4678722" y="4797153"/>
            <a:ext cx="1446025" cy="75772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CDDF5-9621-4FEB-A8B8-D14DFF543A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8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1919536" y="5373216"/>
            <a:ext cx="8352606" cy="1080120"/>
          </a:xfrm>
        </p:spPr>
        <p:txBody>
          <a:bodyPr/>
          <a:lstStyle/>
          <a:p>
            <a:pPr eaLnBrk="1" hangingPunct="1"/>
            <a:r>
              <a:rPr lang="en-US" altLang="ko-KR" dirty="0"/>
              <a:t>Chapter 02. </a:t>
            </a:r>
            <a:r>
              <a:rPr lang="ko-KR" altLang="en-US"/>
              <a:t>유니티의 기본 조작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278EB9-726A-4BCA-AF18-5FFFB718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23AA5AD-83AE-4769-A6AF-5C1BE625C5DC}"/>
              </a:ext>
            </a:extLst>
          </p:cNvPr>
          <p:cNvSpPr txBox="1">
            <a:spLocks/>
          </p:cNvSpPr>
          <p:nvPr/>
        </p:nvSpPr>
        <p:spPr bwMode="auto">
          <a:xfrm>
            <a:off x="3863752" y="1031580"/>
            <a:ext cx="6552728" cy="145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ko-KR" altLang="en-US" sz="1100" b="1" dirty="0"/>
              <a:t>플레이 모드 </a:t>
            </a:r>
            <a:endParaRPr lang="en-US" altLang="ko-KR" sz="1100" b="1" dirty="0"/>
          </a:p>
          <a:p>
            <a:pPr lvl="3">
              <a:lnSpc>
                <a:spcPct val="150000"/>
              </a:lnSpc>
            </a:pPr>
            <a:r>
              <a:rPr lang="ko-KR" altLang="en-US" sz="900" dirty="0"/>
              <a:t>상단의 플레이 모드 버튼을 클릭하면 지금까지 제작한 게임을 플레이 할 수 있다</a:t>
            </a:r>
            <a:r>
              <a:rPr lang="en-US" altLang="ko-KR" sz="9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900" dirty="0"/>
              <a:t>플레이 모드 상태일 때 변경한 내용은 일시적이며</a:t>
            </a:r>
            <a:r>
              <a:rPr lang="en-US" altLang="ko-KR" sz="900" dirty="0"/>
              <a:t>, </a:t>
            </a:r>
            <a:r>
              <a:rPr lang="ko-KR" altLang="en-US" sz="900" dirty="0"/>
              <a:t>플레이 모드를 종료하면 다시 원래대로 돌아간다</a:t>
            </a:r>
            <a:r>
              <a:rPr lang="en-US" altLang="ko-KR" sz="9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ko-KR" altLang="en-US" sz="900" dirty="0"/>
              <a:t>그러나 </a:t>
            </a:r>
            <a:r>
              <a:rPr lang="ko-KR" altLang="en-US" sz="900" dirty="0" err="1"/>
              <a:t>매터리얼을</a:t>
            </a:r>
            <a:r>
              <a:rPr lang="ko-KR" altLang="en-US" sz="900" dirty="0"/>
              <a:t> 바꾸는 등 </a:t>
            </a:r>
            <a:r>
              <a:rPr lang="en-US" altLang="ko-KR" sz="900" dirty="0"/>
              <a:t>[Project] </a:t>
            </a:r>
            <a:r>
              <a:rPr lang="ko-KR" altLang="en-US" sz="900" dirty="0"/>
              <a:t>창 안의 데이터와 관련된 작업을 하면 원래대로 돌아오지 않는다</a:t>
            </a:r>
            <a:r>
              <a:rPr lang="en-US" altLang="ko-KR" sz="900" dirty="0"/>
              <a:t>. </a:t>
            </a:r>
            <a:endParaRPr lang="ko-KR" altLang="en-US" sz="6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2CACFE-6080-4DDE-9B8F-345B79D5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58" y="1200837"/>
            <a:ext cx="1767794" cy="4687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DEF507-A48A-4B0E-B868-3B09CFF3F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354916"/>
            <a:ext cx="8135888" cy="25892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18B502-AF00-4640-B812-1763689A48B2}"/>
              </a:ext>
            </a:extLst>
          </p:cNvPr>
          <p:cNvSpPr txBox="1">
            <a:spLocks/>
          </p:cNvSpPr>
          <p:nvPr/>
        </p:nvSpPr>
        <p:spPr bwMode="auto">
          <a:xfrm>
            <a:off x="1346118" y="2845427"/>
            <a:ext cx="8995708" cy="356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200" b="1" dirty="0"/>
              <a:t>[Game] </a:t>
            </a:r>
            <a:r>
              <a:rPr lang="ko-KR" altLang="en-US" sz="1200" b="1" dirty="0"/>
              <a:t>뷰 컨트롤 바 </a:t>
            </a:r>
            <a:endParaRPr lang="en-US" altLang="ko-KR" sz="1200" b="1" dirty="0"/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Display: </a:t>
            </a:r>
            <a:r>
              <a:rPr lang="ko-KR" altLang="en-US" sz="1000" dirty="0"/>
              <a:t>장면에 여러 카메라가 있는 경우 카메라 목록에서 선택할 때 사용한다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Aspect: </a:t>
            </a:r>
            <a:r>
              <a:rPr lang="ko-KR" altLang="en-US" sz="1000" dirty="0"/>
              <a:t>다른 모니터에서 게임이 어떻게 보이는지 화면 비율을 테스트하려면 다른 값을 선택 한다</a:t>
            </a:r>
            <a:r>
              <a:rPr lang="en-US" altLang="ko-KR" sz="1000" dirty="0"/>
              <a:t>. Free Aspect</a:t>
            </a:r>
            <a:r>
              <a:rPr lang="ko-KR" altLang="en-US" sz="1000" dirty="0"/>
              <a:t>가 기본으로 설정되어 있다</a:t>
            </a:r>
            <a:r>
              <a:rPr lang="en-US" altLang="ko-KR" sz="1000" dirty="0"/>
              <a:t>. </a:t>
            </a:r>
          </a:p>
          <a:p>
            <a:pPr lvl="4">
              <a:lnSpc>
                <a:spcPct val="150000"/>
              </a:lnSpc>
            </a:pPr>
            <a:r>
              <a:rPr lang="en-US" altLang="ko-KR" sz="1000" b="1" dirty="0"/>
              <a:t>Low Resolution Aspect Ratios: </a:t>
            </a:r>
            <a:r>
              <a:rPr lang="ko-KR" altLang="en-US" sz="1000" dirty="0"/>
              <a:t>저해상도 종횡비를 활성화하여 구형 디스플레이의 픽셀 밀도를 </a:t>
            </a:r>
            <a:r>
              <a:rPr lang="ko-KR" altLang="en-US" sz="1000" dirty="0" err="1"/>
              <a:t>에뮬레이션한다</a:t>
            </a:r>
            <a:r>
              <a:rPr lang="en-US" altLang="ko-KR" sz="1000" dirty="0"/>
              <a:t>.</a:t>
            </a:r>
          </a:p>
          <a:p>
            <a:pPr lvl="4">
              <a:lnSpc>
                <a:spcPct val="150000"/>
              </a:lnSpc>
            </a:pPr>
            <a:r>
              <a:rPr lang="en-US" altLang="ko-KR" sz="1000" b="1" dirty="0" err="1"/>
              <a:t>VSync</a:t>
            </a:r>
            <a:r>
              <a:rPr lang="en-US" altLang="ko-KR" sz="1000" b="1" dirty="0"/>
              <a:t> (Game view only): </a:t>
            </a:r>
            <a:r>
              <a:rPr lang="ko-KR" altLang="en-US" sz="1000" dirty="0"/>
              <a:t>수직 동기화 기능을 추가한다</a:t>
            </a:r>
            <a:r>
              <a:rPr lang="en-US" altLang="ko-KR" sz="1000" dirty="0"/>
              <a:t>. </a:t>
            </a:r>
            <a:r>
              <a:rPr lang="ko-KR" altLang="en-US" sz="1000" dirty="0"/>
              <a:t>실제 게임으로 만들었을 때 기 능이 추가되는 것이 아니라</a:t>
            </a:r>
            <a:r>
              <a:rPr lang="en-US" altLang="ko-KR" sz="1000" dirty="0"/>
              <a:t>, </a:t>
            </a:r>
            <a:r>
              <a:rPr lang="ko-KR" altLang="en-US" sz="1000" dirty="0"/>
              <a:t>현재 보이는 </a:t>
            </a:r>
            <a:r>
              <a:rPr lang="en-US" altLang="ko-KR" sz="1000" dirty="0"/>
              <a:t>[Game] </a:t>
            </a:r>
            <a:r>
              <a:rPr lang="ko-KR" altLang="en-US" sz="1000" dirty="0"/>
              <a:t>창에서만 화면 주사율과 그래픽 카드의 갱신 주기를 일치시킨다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Scale</a:t>
            </a:r>
            <a:r>
              <a:rPr lang="en-US" altLang="ko-KR" sz="1000" dirty="0"/>
              <a:t>: </a:t>
            </a:r>
            <a:r>
              <a:rPr lang="ko-KR" altLang="en-US" sz="1000" dirty="0"/>
              <a:t>화면을 자세히 보기 위해 확대할 수 있다</a:t>
            </a:r>
            <a:r>
              <a:rPr lang="en-US" altLang="ko-KR" sz="1000" dirty="0"/>
              <a:t>. [Game] </a:t>
            </a:r>
            <a:r>
              <a:rPr lang="ko-KR" altLang="en-US" sz="1000" dirty="0"/>
              <a:t>창에서 볼 수 있는 이상한 </a:t>
            </a:r>
            <a:r>
              <a:rPr lang="ko-KR" altLang="en-US" sz="1000" dirty="0" err="1"/>
              <a:t>아티펙트</a:t>
            </a:r>
            <a:r>
              <a:rPr lang="ko-KR" altLang="en-US" sz="1000" dirty="0"/>
              <a:t> 를 확인할 때 사용한다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Maximize On Play:</a:t>
            </a:r>
            <a:r>
              <a:rPr lang="en-US" altLang="ko-KR" sz="1000" dirty="0"/>
              <a:t> </a:t>
            </a:r>
            <a:r>
              <a:rPr lang="ko-KR" altLang="en-US" sz="1000" dirty="0"/>
              <a:t>플레이 모드를 선택했을 때 화면 전체를 플레이 화면으로 바꿀 수 있다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Stats:</a:t>
            </a:r>
            <a:r>
              <a:rPr lang="en-US" altLang="ko-KR" sz="1000" dirty="0"/>
              <a:t> </a:t>
            </a:r>
            <a:r>
              <a:rPr lang="ko-KR" altLang="en-US" sz="1000" dirty="0"/>
              <a:t>오디오와 그래픽에 대한 렌더링 통계를 포함하는 통계 창을 </a:t>
            </a:r>
            <a:r>
              <a:rPr lang="ko-KR" altLang="en-US" sz="1000" dirty="0" err="1"/>
              <a:t>토글할</a:t>
            </a:r>
            <a:r>
              <a:rPr lang="ko-KR" altLang="en-US" sz="1000" dirty="0"/>
              <a:t> 수 있다</a:t>
            </a:r>
            <a:r>
              <a:rPr lang="en-US" altLang="ko-KR" sz="1000" dirty="0"/>
              <a:t>. </a:t>
            </a:r>
          </a:p>
          <a:p>
            <a:pPr lvl="3">
              <a:lnSpc>
                <a:spcPct val="150000"/>
              </a:lnSpc>
            </a:pPr>
            <a:r>
              <a:rPr lang="en-US" altLang="ko-KR" sz="1000" b="1" dirty="0"/>
              <a:t>Gizmos:</a:t>
            </a:r>
            <a:r>
              <a:rPr lang="en-US" altLang="ko-KR" sz="1000" dirty="0"/>
              <a:t> </a:t>
            </a:r>
            <a:r>
              <a:rPr lang="ko-KR" altLang="en-US" sz="1000" dirty="0"/>
              <a:t>보고 싶은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선택하여 켜거나 끌 수 있다</a:t>
            </a:r>
            <a:r>
              <a:rPr lang="en-US" altLang="ko-KR" sz="1000" dirty="0"/>
              <a:t>. [Scene] </a:t>
            </a:r>
            <a:r>
              <a:rPr lang="ko-KR" altLang="en-US" sz="1000" dirty="0"/>
              <a:t>창의 </a:t>
            </a:r>
            <a:r>
              <a:rPr lang="ko-KR" altLang="en-US" sz="1000" dirty="0" err="1"/>
              <a:t>기즈모와</a:t>
            </a:r>
            <a:r>
              <a:rPr lang="ko-KR" altLang="en-US" sz="1000" dirty="0"/>
              <a:t> 같은 동작을 한다</a:t>
            </a:r>
            <a:r>
              <a:rPr lang="en-US" altLang="ko-KR" sz="1000" dirty="0"/>
              <a:t>.</a:t>
            </a:r>
            <a:endParaRPr lang="ko-KR" altLang="en-US" sz="45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76B4A1A-D6EF-4602-8701-6DF1C4B3DCEF}"/>
              </a:ext>
            </a:extLst>
          </p:cNvPr>
          <p:cNvSpPr txBox="1">
            <a:spLocks/>
          </p:cNvSpPr>
          <p:nvPr/>
        </p:nvSpPr>
        <p:spPr bwMode="auto">
          <a:xfrm>
            <a:off x="8112224" y="247641"/>
            <a:ext cx="2251402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1600" dirty="0"/>
              <a:t>[Game] </a:t>
            </a:r>
            <a:r>
              <a:rPr lang="ko-KR" altLang="en-US" sz="1600" dirty="0"/>
              <a:t>게임 뷰  </a:t>
            </a:r>
            <a:endParaRPr lang="en-US" altLang="ko-KR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6FDE7A-BADC-4064-AAE1-DE8518F82D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77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9550" y="1412776"/>
            <a:ext cx="6114643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5"/>
            </a:pPr>
            <a:r>
              <a:rPr lang="en-US" altLang="ko-KR" sz="1600" dirty="0"/>
              <a:t>[Inspector] </a:t>
            </a:r>
            <a:r>
              <a:rPr lang="ko-KR" altLang="en-US" sz="1600" dirty="0"/>
              <a:t>창  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인스펙터</a:t>
            </a:r>
            <a:r>
              <a:rPr lang="ko-KR" altLang="en-US" sz="1600" dirty="0"/>
              <a:t> 뷰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5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400" dirty="0"/>
              <a:t>오브젝트를 선택</a:t>
            </a:r>
            <a:endParaRPr lang="en-US" altLang="ko-KR" sz="1400" dirty="0"/>
          </a:p>
          <a:p>
            <a:pPr lvl="3">
              <a:lnSpc>
                <a:spcPct val="120000"/>
              </a:lnSpc>
            </a:pPr>
            <a:r>
              <a:rPr lang="ko-KR" altLang="en-US" sz="1200" dirty="0"/>
              <a:t>오브젝트의 컴포넌트가 상세하게 표시된 </a:t>
            </a:r>
            <a:r>
              <a:rPr lang="en-US" altLang="ko-KR" sz="1200" dirty="0"/>
              <a:t>[Inspector] </a:t>
            </a:r>
            <a:r>
              <a:rPr lang="ko-KR" altLang="en-US" sz="1200" dirty="0"/>
              <a:t>창이 활성화되어 </a:t>
            </a:r>
            <a:r>
              <a:rPr lang="ko-KR" altLang="en-US" sz="1200" dirty="0" err="1"/>
              <a:t>씬에</a:t>
            </a:r>
            <a:r>
              <a:rPr lang="ko-KR" altLang="en-US" sz="1200" dirty="0"/>
              <a:t> 있는 게임 오브젝트의 기능을 수정</a:t>
            </a:r>
            <a:r>
              <a:rPr lang="en-US" altLang="ko-KR" sz="1200" dirty="0"/>
              <a:t>·</a:t>
            </a:r>
            <a:r>
              <a:rPr lang="ko-KR" altLang="en-US" sz="1200" dirty="0"/>
              <a:t>삭제</a:t>
            </a:r>
            <a:r>
              <a:rPr lang="en-US" altLang="ko-KR" sz="1200" dirty="0"/>
              <a:t>·</a:t>
            </a:r>
            <a:r>
              <a:rPr lang="ko-KR" altLang="en-US" sz="1200" dirty="0"/>
              <a:t>추가할 수 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200" dirty="0"/>
              <a:t>                               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클릭하면 새로운 컴포넌트를 추가할 수 있다</a:t>
            </a:r>
            <a:r>
              <a:rPr lang="en-US" altLang="ko-KR" sz="1200" dirty="0"/>
              <a:t>.</a:t>
            </a:r>
          </a:p>
          <a:p>
            <a:pPr lvl="3">
              <a:lnSpc>
                <a:spcPct val="120000"/>
              </a:lnSpc>
            </a:pPr>
            <a:r>
              <a:rPr lang="ko-KR" altLang="en-US" sz="1200" dirty="0"/>
              <a:t>컴포넌트에서 마우스 오른쪽 버튼을 클릭하면 컴포넌트를 삭제할 수 있다</a:t>
            </a:r>
            <a:r>
              <a:rPr lang="en-US" altLang="ko-KR" sz="1200" dirty="0"/>
              <a:t>.</a:t>
            </a:r>
          </a:p>
          <a:p>
            <a:pPr lvl="4">
              <a:lnSpc>
                <a:spcPct val="120000"/>
              </a:lnSpc>
            </a:pPr>
            <a:r>
              <a:rPr lang="ko-KR" altLang="en-US" sz="1200" dirty="0"/>
              <a:t>또한 컴포넌트의 순서를 바꾸는 것도 가능하다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43F5F4-0768-4CD8-8528-3056C7C2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927" y="1390690"/>
            <a:ext cx="2518524" cy="5013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2BBDB6-B39D-4BA0-AEE3-35FD5181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55" t="94820" r="17085" b="870"/>
          <a:stretch/>
        </p:blipFill>
        <p:spPr>
          <a:xfrm>
            <a:off x="2603330" y="3213539"/>
            <a:ext cx="1656184" cy="2160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19AA70-DD92-4DDD-A679-EE6A2419D5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38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557A1-6A8E-F13B-6D2A-D02AA115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Unity “Essentials”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369F5-476D-27EB-7D99-3C9082F05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86" y="1690688"/>
            <a:ext cx="3949557" cy="4351338"/>
          </a:xfrm>
        </p:spPr>
        <p:txBody>
          <a:bodyPr/>
          <a:lstStyle/>
          <a:p>
            <a:r>
              <a:rPr lang="en-US" altLang="ko-KR" dirty="0"/>
              <a:t>Toolbar</a:t>
            </a:r>
          </a:p>
          <a:p>
            <a:r>
              <a:rPr lang="en-US" altLang="ko-KR" dirty="0"/>
              <a:t>Hierarchy window</a:t>
            </a:r>
          </a:p>
          <a:p>
            <a:r>
              <a:rPr lang="en-US" altLang="ko-KR" dirty="0"/>
              <a:t>Inspector window</a:t>
            </a:r>
          </a:p>
          <a:p>
            <a:r>
              <a:rPr lang="en-US" altLang="ko-KR" dirty="0"/>
              <a:t>Scene/Game view</a:t>
            </a:r>
          </a:p>
          <a:p>
            <a:r>
              <a:rPr lang="en-US" altLang="ko-KR" dirty="0"/>
              <a:t>Project window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FC738-1307-B36B-8B97-F8131C57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ADF8F7-8A5F-4047-109C-A5A7CF91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23EE4-D9CA-B65F-2434-B3F66A04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87DA5A-03C5-E790-B825-4BCEB305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94130"/>
            <a:ext cx="7897895" cy="5144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1064DF-4E5A-13BB-B86D-9AA61B00AE89}"/>
              </a:ext>
            </a:extLst>
          </p:cNvPr>
          <p:cNvSpPr txBox="1"/>
          <p:nvPr/>
        </p:nvSpPr>
        <p:spPr>
          <a:xfrm>
            <a:off x="6016457" y="3881641"/>
            <a:ext cx="204254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Scene/Game view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58AD0-CCB4-CB93-342D-13A551D8590E}"/>
              </a:ext>
            </a:extLst>
          </p:cNvPr>
          <p:cNvSpPr txBox="1"/>
          <p:nvPr/>
        </p:nvSpPr>
        <p:spPr>
          <a:xfrm>
            <a:off x="10166718" y="2439788"/>
            <a:ext cx="1147750" cy="64633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Inspector</a:t>
            </a:r>
            <a:br>
              <a:rPr lang="en-US" altLang="ko-KR" dirty="0"/>
            </a:br>
            <a:r>
              <a:rPr lang="en-US" altLang="ko-KR" dirty="0"/>
              <a:t>window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3847F-256F-95DE-6A2C-3AA849894071}"/>
              </a:ext>
            </a:extLst>
          </p:cNvPr>
          <p:cNvSpPr txBox="1"/>
          <p:nvPr/>
        </p:nvSpPr>
        <p:spPr>
          <a:xfrm>
            <a:off x="6046753" y="5257052"/>
            <a:ext cx="990977" cy="646331"/>
          </a:xfrm>
          <a:prstGeom prst="rect">
            <a:avLst/>
          </a:prstGeom>
          <a:solidFill>
            <a:srgbClr val="F13617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Project</a:t>
            </a:r>
            <a:br>
              <a:rPr lang="en-US" altLang="ko-KR" dirty="0"/>
            </a:br>
            <a:r>
              <a:rPr lang="en-US" altLang="ko-KR" dirty="0"/>
              <a:t>window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DC5CA7-E67A-E742-A390-5885536554EB}"/>
              </a:ext>
            </a:extLst>
          </p:cNvPr>
          <p:cNvSpPr/>
          <p:nvPr/>
        </p:nvSpPr>
        <p:spPr>
          <a:xfrm>
            <a:off x="4038600" y="1527048"/>
            <a:ext cx="7897895" cy="163640"/>
          </a:xfrm>
          <a:prstGeom prst="rect">
            <a:avLst/>
          </a:prstGeom>
          <a:solidFill>
            <a:srgbClr val="D434C9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2F151F-9AED-ED57-8B3D-3C5C5402050B}"/>
              </a:ext>
            </a:extLst>
          </p:cNvPr>
          <p:cNvSpPr/>
          <p:nvPr/>
        </p:nvSpPr>
        <p:spPr>
          <a:xfrm>
            <a:off x="4038600" y="1690688"/>
            <a:ext cx="1147750" cy="3045699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60389A-F8CB-E5B2-E6DE-9553FCDE1D58}"/>
              </a:ext>
            </a:extLst>
          </p:cNvPr>
          <p:cNvSpPr/>
          <p:nvPr/>
        </p:nvSpPr>
        <p:spPr>
          <a:xfrm>
            <a:off x="5186350" y="1690688"/>
            <a:ext cx="4358342" cy="3045699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A1FFC6-FED2-2BE6-D40F-4396CFD7603F}"/>
              </a:ext>
            </a:extLst>
          </p:cNvPr>
          <p:cNvSpPr/>
          <p:nvPr/>
        </p:nvSpPr>
        <p:spPr>
          <a:xfrm>
            <a:off x="9544692" y="1690688"/>
            <a:ext cx="2391803" cy="4747896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AC57B2-0320-2ED1-3AF2-47FC115BA30B}"/>
              </a:ext>
            </a:extLst>
          </p:cNvPr>
          <p:cNvSpPr/>
          <p:nvPr/>
        </p:nvSpPr>
        <p:spPr>
          <a:xfrm>
            <a:off x="4038600" y="4736387"/>
            <a:ext cx="5506092" cy="1702196"/>
          </a:xfrm>
          <a:prstGeom prst="rect">
            <a:avLst/>
          </a:prstGeom>
          <a:solidFill>
            <a:srgbClr val="F13617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9FDDF-981B-B09B-EE61-1975848F26CE}"/>
              </a:ext>
            </a:extLst>
          </p:cNvPr>
          <p:cNvSpPr txBox="1"/>
          <p:nvPr/>
        </p:nvSpPr>
        <p:spPr>
          <a:xfrm>
            <a:off x="7512160" y="1289399"/>
            <a:ext cx="950773" cy="369332"/>
          </a:xfrm>
          <a:prstGeom prst="rect">
            <a:avLst/>
          </a:prstGeom>
          <a:solidFill>
            <a:srgbClr val="D434C9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Toolbar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7A957-76C5-5ADB-2C31-40657DCD4555}"/>
              </a:ext>
            </a:extLst>
          </p:cNvPr>
          <p:cNvSpPr txBox="1"/>
          <p:nvPr/>
        </p:nvSpPr>
        <p:spPr>
          <a:xfrm>
            <a:off x="3814918" y="3741470"/>
            <a:ext cx="1167243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Hierarchy</a:t>
            </a:r>
            <a:br>
              <a:rPr lang="en-US" altLang="ko-KR" dirty="0"/>
            </a:br>
            <a:r>
              <a:rPr lang="en-US" altLang="ko-KR" dirty="0"/>
              <a:t>window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205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B7C25-4211-0FAE-B97C-D90F6F62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E41668-0DAB-2BEB-F4B0-ABAEE12F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24" y="1847850"/>
            <a:ext cx="5172182" cy="4351338"/>
          </a:xfrm>
        </p:spPr>
        <p:txBody>
          <a:bodyPr/>
          <a:lstStyle/>
          <a:p>
            <a:r>
              <a:rPr lang="en-US" altLang="ko-KR" dirty="0"/>
              <a:t>“Containers” for separate</a:t>
            </a:r>
            <a:br>
              <a:rPr lang="en-US" altLang="ko-KR" dirty="0"/>
            </a:br>
            <a:r>
              <a:rPr lang="en-US" altLang="ko-KR" dirty="0"/>
              <a:t>experiences</a:t>
            </a:r>
          </a:p>
          <a:p>
            <a:r>
              <a:rPr lang="en-US" altLang="ko-KR" dirty="0"/>
              <a:t>Use for levels, UI, and more</a:t>
            </a:r>
          </a:p>
          <a:p>
            <a:r>
              <a:rPr lang="en-US" altLang="ko-KR" dirty="0"/>
              <a:t>A project can have many Scenes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E79F1-5C37-FAED-6542-FC246572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1A13ED-C47D-9FFD-D137-7896B2FD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01EC47-6CFC-DF9D-B12E-C3DEA59E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A659D4-9311-A90D-A064-E525531C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115" y="1451585"/>
            <a:ext cx="6382689" cy="46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08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9C90F-28F7-DD2D-AE82-175C6EAD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Moving around in 3D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4D8665-B0EB-06C0-775D-40B8206E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90EAB-E9C4-D668-49D7-4DFBD36F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806511-2D24-B807-76E7-4FCD64F0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8B00D4-7A4A-109A-E16B-9EFA5B00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628" y="1578633"/>
            <a:ext cx="6743700" cy="4845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7656F0-877F-3AFD-D4BF-57C406BA8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137" y="1390492"/>
            <a:ext cx="667820" cy="512790"/>
          </a:xfrm>
          <a:prstGeom prst="rect">
            <a:avLst/>
          </a:prstGeom>
        </p:spPr>
      </p:pic>
      <p:pic>
        <p:nvPicPr>
          <p:cNvPr id="1026" name="Picture 2" descr="Mouse Button Click Outline Icons Set Stock Illustration - Illustration of  cursor, gaming: 204188882">
            <a:extLst>
              <a:ext uri="{FF2B5EF4-FFF2-40B4-BE49-F238E27FC236}">
                <a16:creationId xmlns:a16="http://schemas.microsoft.com/office/drawing/2014/main" id="{C61D9BD6-523F-712C-5764-8F4C11EDC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15184" r="81208" b="15185"/>
          <a:stretch/>
        </p:blipFill>
        <p:spPr bwMode="auto">
          <a:xfrm>
            <a:off x="4261048" y="1244114"/>
            <a:ext cx="527137" cy="81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E60037-CBF5-75DA-585F-1DD826156C7F}"/>
              </a:ext>
            </a:extLst>
          </p:cNvPr>
          <p:cNvSpPr txBox="1"/>
          <p:nvPr/>
        </p:nvSpPr>
        <p:spPr>
          <a:xfrm>
            <a:off x="3177428" y="1306880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then</a:t>
            </a:r>
            <a:endParaRPr lang="ko-KR" altLang="en-US" sz="3600" dirty="0"/>
          </a:p>
        </p:txBody>
      </p:sp>
      <p:pic>
        <p:nvPicPr>
          <p:cNvPr id="13" name="Picture 2" descr="257 Alt Key Stock Photos, Pictures &amp; Royalty-Free Images - iStock">
            <a:extLst>
              <a:ext uri="{FF2B5EF4-FFF2-40B4-BE49-F238E27FC236}">
                <a16:creationId xmlns:a16="http://schemas.microsoft.com/office/drawing/2014/main" id="{95E17033-8258-92F4-BE45-8E2D1FDA4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6" t="12822" r="12477" b="12218"/>
          <a:stretch/>
        </p:blipFill>
        <p:spPr bwMode="auto">
          <a:xfrm>
            <a:off x="1842737" y="2238622"/>
            <a:ext cx="788242" cy="78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ouse Button Click Outline Icons Set Stock Illustration - Illustration of  cursor, gaming: 204188882">
            <a:extLst>
              <a:ext uri="{FF2B5EF4-FFF2-40B4-BE49-F238E27FC236}">
                <a16:creationId xmlns:a16="http://schemas.microsoft.com/office/drawing/2014/main" id="{2A4F1ACF-14E6-DDF4-52F9-0695E9AE9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0" t="16857" r="43034" b="16857"/>
          <a:stretch/>
        </p:blipFill>
        <p:spPr bwMode="auto">
          <a:xfrm>
            <a:off x="2850197" y="2217394"/>
            <a:ext cx="529516" cy="83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BBC2B4-0BFA-8F88-1B5F-75A2CD81F735}"/>
              </a:ext>
            </a:extLst>
          </p:cNvPr>
          <p:cNvSpPr txBox="1"/>
          <p:nvPr/>
        </p:nvSpPr>
        <p:spPr>
          <a:xfrm>
            <a:off x="3581400" y="2248635"/>
            <a:ext cx="625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or</a:t>
            </a:r>
            <a:endParaRPr lang="ko-KR" altLang="en-US" sz="3600" dirty="0"/>
          </a:p>
        </p:txBody>
      </p:sp>
      <p:pic>
        <p:nvPicPr>
          <p:cNvPr id="19" name="Picture 2" descr="Mouse Button Click Outline Icons Set Stock Illustration - Illustration of  cursor, gaming: 204188882">
            <a:extLst>
              <a:ext uri="{FF2B5EF4-FFF2-40B4-BE49-F238E27FC236}">
                <a16:creationId xmlns:a16="http://schemas.microsoft.com/office/drawing/2014/main" id="{20EE1E6A-C9FE-EBA8-E3F9-E01A8347A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3" t="16857" r="62187" b="17117"/>
          <a:stretch/>
        </p:blipFill>
        <p:spPr bwMode="auto">
          <a:xfrm>
            <a:off x="4237020" y="2159492"/>
            <a:ext cx="585692" cy="90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257 Alt Key Stock Photos, Pictures &amp; Royalty-Free Images - iStock">
            <a:extLst>
              <a:ext uri="{FF2B5EF4-FFF2-40B4-BE49-F238E27FC236}">
                <a16:creationId xmlns:a16="http://schemas.microsoft.com/office/drawing/2014/main" id="{77857441-2B74-F1E5-E3DA-947166617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6" t="12822" r="12477" b="12218"/>
          <a:stretch/>
        </p:blipFill>
        <p:spPr bwMode="auto">
          <a:xfrm>
            <a:off x="1842737" y="3116313"/>
            <a:ext cx="788242" cy="78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ouse Button Click Outline Icons Set Stock Illustration - Illustration of  cursor, gaming: 204188882">
            <a:extLst>
              <a:ext uri="{FF2B5EF4-FFF2-40B4-BE49-F238E27FC236}">
                <a16:creationId xmlns:a16="http://schemas.microsoft.com/office/drawing/2014/main" id="{53952FD8-0609-EA0F-CCC5-162D6BDFA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15184" r="81208" b="15185"/>
          <a:stretch/>
        </p:blipFill>
        <p:spPr bwMode="auto">
          <a:xfrm>
            <a:off x="2850197" y="3108900"/>
            <a:ext cx="533731" cy="83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conExperience » V-Collection » Keyboard Key F Icon">
            <a:extLst>
              <a:ext uri="{FF2B5EF4-FFF2-40B4-BE49-F238E27FC236}">
                <a16:creationId xmlns:a16="http://schemas.microsoft.com/office/drawing/2014/main" id="{84300785-4DBA-E6E0-5177-927B9DD05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t="5342" r="5044" b="5087"/>
          <a:stretch/>
        </p:blipFill>
        <p:spPr bwMode="auto">
          <a:xfrm>
            <a:off x="5744054" y="4001293"/>
            <a:ext cx="703891" cy="6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ouse Button Click Outline Icons Set Stock Illustration - Illustration of  cursor, gaming: 204188882">
            <a:extLst>
              <a:ext uri="{FF2B5EF4-FFF2-40B4-BE49-F238E27FC236}">
                <a16:creationId xmlns:a16="http://schemas.microsoft.com/office/drawing/2014/main" id="{1EC650BF-9D8D-C30D-9A8C-D26F97478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0" t="16857" r="43034" b="16857"/>
          <a:stretch/>
        </p:blipFill>
        <p:spPr bwMode="auto">
          <a:xfrm>
            <a:off x="2672490" y="5052461"/>
            <a:ext cx="529516" cy="83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맞춤형 기계식 키보드 금속 키 캡 QWERASDF 범용 키보드 WASD 캡 버튼 캡 캡 기계식 키 캡 :: 하오툴즈">
            <a:extLst>
              <a:ext uri="{FF2B5EF4-FFF2-40B4-BE49-F238E27FC236}">
                <a16:creationId xmlns:a16="http://schemas.microsoft.com/office/drawing/2014/main" id="{6F518219-4EBF-4CD2-D1E6-EB9DE80A4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26820" r="28480" b="26355"/>
          <a:stretch/>
        </p:blipFill>
        <p:spPr bwMode="auto">
          <a:xfrm>
            <a:off x="3578298" y="4817206"/>
            <a:ext cx="1538372" cy="106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59D29-204E-532C-D570-E306B850E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2246032"/>
            <a:ext cx="6477000" cy="3661608"/>
          </a:xfrm>
        </p:spPr>
        <p:txBody>
          <a:bodyPr/>
          <a:lstStyle/>
          <a:p>
            <a:r>
              <a:rPr lang="en-US" altLang="ko-KR" dirty="0"/>
              <a:t>Pan</a:t>
            </a:r>
            <a:br>
              <a:rPr lang="en-US" altLang="ko-KR" dirty="0"/>
            </a:br>
            <a:r>
              <a:rPr lang="en-US" altLang="ko-KR" dirty="0"/>
              <a:t>Zoom</a:t>
            </a:r>
          </a:p>
          <a:p>
            <a:r>
              <a:rPr lang="en-US" altLang="ko-KR" dirty="0"/>
              <a:t>Orbit</a:t>
            </a:r>
          </a:p>
          <a:p>
            <a:endParaRPr lang="en-US" altLang="ko-KR" dirty="0"/>
          </a:p>
          <a:p>
            <a:r>
              <a:rPr lang="en-US" altLang="ko-KR" dirty="0"/>
              <a:t>Focus Select </a:t>
            </a:r>
            <a:r>
              <a:rPr lang="en-US" altLang="ko-KR" dirty="0" err="1"/>
              <a:t>Gameobject</a:t>
            </a:r>
            <a:r>
              <a:rPr lang="en-US" altLang="ko-KR" dirty="0"/>
              <a:t> then</a:t>
            </a:r>
          </a:p>
          <a:p>
            <a:endParaRPr lang="en-US" altLang="ko-KR" dirty="0"/>
          </a:p>
          <a:p>
            <a:r>
              <a:rPr lang="en-US" altLang="ko-KR" dirty="0"/>
              <a:t>Flythrough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A16DD3B-8CF7-B71F-A432-1167B6559693}"/>
              </a:ext>
            </a:extLst>
          </p:cNvPr>
          <p:cNvCxnSpPr>
            <a:cxnSpLocks/>
          </p:cNvCxnSpPr>
          <p:nvPr/>
        </p:nvCxnSpPr>
        <p:spPr>
          <a:xfrm flipV="1">
            <a:off x="3814861" y="4817206"/>
            <a:ext cx="0" cy="321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020784-7A62-1CE6-5024-3837F48160C0}"/>
              </a:ext>
            </a:extLst>
          </p:cNvPr>
          <p:cNvCxnSpPr>
            <a:cxnSpLocks/>
          </p:cNvCxnSpPr>
          <p:nvPr/>
        </p:nvCxnSpPr>
        <p:spPr>
          <a:xfrm flipH="1" flipV="1">
            <a:off x="4247483" y="4934206"/>
            <a:ext cx="243508" cy="2032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D79272E-85EC-7A80-0005-FB254BD08002}"/>
              </a:ext>
            </a:extLst>
          </p:cNvPr>
          <p:cNvCxnSpPr>
            <a:cxnSpLocks/>
          </p:cNvCxnSpPr>
          <p:nvPr/>
        </p:nvCxnSpPr>
        <p:spPr>
          <a:xfrm>
            <a:off x="4945130" y="4861217"/>
            <a:ext cx="0" cy="3900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371B30F-1FF9-0565-51D4-8A4AA22CF23C}"/>
              </a:ext>
            </a:extLst>
          </p:cNvPr>
          <p:cNvCxnSpPr>
            <a:cxnSpLocks/>
          </p:cNvCxnSpPr>
          <p:nvPr/>
        </p:nvCxnSpPr>
        <p:spPr>
          <a:xfrm flipH="1">
            <a:off x="3644528" y="5630198"/>
            <a:ext cx="3139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09BCB20-0D81-9CB0-7B27-728F3691E40C}"/>
              </a:ext>
            </a:extLst>
          </p:cNvPr>
          <p:cNvCxnSpPr>
            <a:cxnSpLocks/>
          </p:cNvCxnSpPr>
          <p:nvPr/>
        </p:nvCxnSpPr>
        <p:spPr>
          <a:xfrm>
            <a:off x="4237020" y="5551120"/>
            <a:ext cx="255973" cy="2243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67402A3-5BF9-F591-2595-4793B4DF0177}"/>
              </a:ext>
            </a:extLst>
          </p:cNvPr>
          <p:cNvCxnSpPr>
            <a:cxnSpLocks/>
          </p:cNvCxnSpPr>
          <p:nvPr/>
        </p:nvCxnSpPr>
        <p:spPr>
          <a:xfrm>
            <a:off x="4745466" y="5630198"/>
            <a:ext cx="29101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448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C87E8-013E-7F82-883A-FD01BB97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99927B-963E-51B6-52BE-76FBC4B1E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4B78E-E141-B548-1474-64F6BCF08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19D4B-F9F4-E923-D005-3589B866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9AAC8A-32C3-414A-2201-1216A36A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C8DE81-9C14-5764-37AC-BD669C92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18"/>
            <a:ext cx="12192000" cy="66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50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11824" y="5289595"/>
            <a:ext cx="3744416" cy="548681"/>
          </a:xfrm>
        </p:spPr>
        <p:txBody>
          <a:bodyPr/>
          <a:lstStyle/>
          <a:p>
            <a:pPr lvl="1"/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b="0" dirty="0"/>
              <a:t>게임 전체를 의미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F5E87D-70A5-4D1D-AA53-CD5FA4D2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15" y="1727689"/>
            <a:ext cx="6617370" cy="340262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871A8F-702F-4D59-A57C-73500E9997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83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1" y="1196752"/>
            <a:ext cx="8651328" cy="172819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씬</a:t>
            </a:r>
            <a:r>
              <a:rPr lang="en-US" altLang="ko-KR" dirty="0"/>
              <a:t>(Scene)</a:t>
            </a:r>
          </a:p>
          <a:p>
            <a:pPr lvl="1"/>
            <a:r>
              <a:rPr lang="ko-KR" altLang="en-US" b="0" dirty="0"/>
              <a:t>사용자에게 보이는 하나의 장면을 의미</a:t>
            </a:r>
            <a:endParaRPr lang="en-US" altLang="ko-KR" b="0" dirty="0"/>
          </a:p>
          <a:p>
            <a:pPr lvl="1"/>
            <a:r>
              <a:rPr lang="ko-KR" altLang="en-US" b="0" dirty="0" err="1"/>
              <a:t>씬은</a:t>
            </a:r>
            <a:r>
              <a:rPr lang="ko-KR" altLang="en-US" b="0" dirty="0"/>
              <a:t> 하나일 수도 있고 여러 개일 수도 있다</a:t>
            </a:r>
            <a:r>
              <a:rPr lang="en-US" altLang="ko-KR" b="0" dirty="0"/>
              <a:t>.</a:t>
            </a:r>
          </a:p>
          <a:p>
            <a:pPr lvl="1"/>
            <a:r>
              <a:rPr lang="en-US" altLang="ko-KR" b="0" dirty="0"/>
              <a:t>EX)</a:t>
            </a:r>
            <a:r>
              <a:rPr lang="ko-KR" altLang="en-US" b="0" dirty="0"/>
              <a:t> 게임 시작 시의 로고 씬</a:t>
            </a:r>
            <a:r>
              <a:rPr lang="en-US" altLang="ko-KR" b="0" dirty="0"/>
              <a:t>, </a:t>
            </a:r>
            <a:r>
              <a:rPr lang="ko-KR" altLang="en-US" b="0" dirty="0"/>
              <a:t>게임 타이틀 씬</a:t>
            </a:r>
            <a:r>
              <a:rPr lang="en-US" altLang="ko-KR" b="0" dirty="0"/>
              <a:t>, </a:t>
            </a:r>
            <a:r>
              <a:rPr lang="ko-KR" altLang="en-US" b="0" dirty="0"/>
              <a:t>캐릭터 선택 씬</a:t>
            </a:r>
            <a:r>
              <a:rPr lang="en-US" altLang="ko-KR" b="0" dirty="0"/>
              <a:t>, </a:t>
            </a:r>
            <a:r>
              <a:rPr lang="ko-KR" altLang="en-US" b="0" dirty="0" err="1"/>
              <a:t>튜토리</a:t>
            </a:r>
            <a:r>
              <a:rPr lang="ko-KR" altLang="en-US" b="0" dirty="0"/>
              <a:t> 얼 씬</a:t>
            </a:r>
            <a:endParaRPr lang="en-US" altLang="ko-KR" b="0" dirty="0"/>
          </a:p>
          <a:p>
            <a:pPr lvl="2"/>
            <a:r>
              <a:rPr lang="ko-KR" altLang="en-US" dirty="0"/>
              <a:t>일반적으로 화면이 어두워졌다가 밝아질 때 </a:t>
            </a:r>
            <a:r>
              <a:rPr lang="ko-KR" altLang="en-US" dirty="0" err="1"/>
              <a:t>씬이</a:t>
            </a:r>
            <a:r>
              <a:rPr lang="ko-KR" altLang="en-US" dirty="0"/>
              <a:t> 전환됨</a:t>
            </a:r>
            <a:endParaRPr lang="en-US" altLang="ko-KR" dirty="0"/>
          </a:p>
          <a:p>
            <a:pPr lvl="1"/>
            <a:r>
              <a:rPr lang="ko-KR" altLang="en-US" b="0" dirty="0"/>
              <a:t>새로운 </a:t>
            </a:r>
            <a:r>
              <a:rPr lang="ko-KR" altLang="en-US" b="0" dirty="0" err="1"/>
              <a:t>씬을</a:t>
            </a:r>
            <a:r>
              <a:rPr lang="ko-KR" altLang="en-US" b="0" dirty="0"/>
              <a:t> 만들려면 메뉴에서 </a:t>
            </a:r>
            <a:r>
              <a:rPr lang="en-US" altLang="ko-KR" b="0" dirty="0"/>
              <a:t>[File]-[New Scene]</a:t>
            </a:r>
            <a:r>
              <a:rPr lang="ko-KR" altLang="en-US" b="0" dirty="0"/>
              <a:t>을 선택한다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89CF22-815D-4C4E-973C-953CB603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62" y="4020294"/>
            <a:ext cx="5915025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3A95DC-A384-4545-9EB2-67233904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835" y="3845024"/>
            <a:ext cx="2065270" cy="25984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26A0B0-F216-4338-85F2-0DBE1FDD04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037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2" y="1196752"/>
            <a:ext cx="7272807" cy="2016224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게임 오브젝트</a:t>
            </a:r>
            <a:r>
              <a:rPr lang="en-US" altLang="ko-KR" dirty="0"/>
              <a:t>(Game</a:t>
            </a:r>
            <a:r>
              <a:rPr lang="ko-KR" altLang="en-US" dirty="0"/>
              <a:t> </a:t>
            </a:r>
            <a:r>
              <a:rPr lang="en-US" altLang="ko-KR" dirty="0"/>
              <a:t>Object)</a:t>
            </a:r>
          </a:p>
          <a:p>
            <a:pPr lvl="1"/>
            <a:r>
              <a:rPr lang="ko-KR" altLang="en-US" b="0" dirty="0" err="1"/>
              <a:t>씬을</a:t>
            </a:r>
            <a:r>
              <a:rPr lang="ko-KR" altLang="en-US" b="0" dirty="0"/>
              <a:t> 구성하는 각종 요소</a:t>
            </a:r>
            <a:endParaRPr lang="en-US" altLang="ko-KR" b="0" dirty="0"/>
          </a:p>
          <a:p>
            <a:pPr lvl="1"/>
            <a:r>
              <a:rPr lang="ko-KR" altLang="en-US" b="0" dirty="0"/>
              <a:t>한 </a:t>
            </a:r>
            <a:r>
              <a:rPr lang="ko-KR" altLang="en-US" b="0" dirty="0" err="1"/>
              <a:t>씬에는</a:t>
            </a:r>
            <a:r>
              <a:rPr lang="ko-KR" altLang="en-US" b="0" dirty="0"/>
              <a:t> 적어도 하나 이상의 게임 오브젝트가 있으며</a:t>
            </a:r>
            <a:r>
              <a:rPr lang="en-US" altLang="ko-KR" b="0" dirty="0"/>
              <a:t>, </a:t>
            </a:r>
            <a:br>
              <a:rPr lang="en-US" altLang="ko-KR" b="0" dirty="0"/>
            </a:br>
            <a:r>
              <a:rPr lang="ko-KR" altLang="en-US" b="0" dirty="0"/>
              <a:t>대부분의 경우 많은 게임 오브젝트가 하나의 </a:t>
            </a:r>
            <a:r>
              <a:rPr lang="ko-KR" altLang="en-US" b="0" dirty="0" err="1"/>
              <a:t>씬을</a:t>
            </a:r>
            <a:r>
              <a:rPr lang="ko-KR" altLang="en-US" b="0" dirty="0"/>
              <a:t> 이루고 있다</a:t>
            </a:r>
            <a:r>
              <a:rPr lang="en-US" altLang="ko-KR" b="0" dirty="0"/>
              <a:t>. </a:t>
            </a:r>
          </a:p>
          <a:p>
            <a:pPr lvl="2"/>
            <a:r>
              <a:rPr lang="ko-KR" altLang="en-US" dirty="0"/>
              <a:t>주로 </a:t>
            </a:r>
            <a:r>
              <a:rPr lang="en-US" altLang="ko-KR" dirty="0"/>
              <a:t>[Hierarchy] [Hierarchy] </a:t>
            </a:r>
            <a:r>
              <a:rPr lang="ko-KR" altLang="en-US" dirty="0"/>
              <a:t>창에 있는 것들을 게임 오브젝트라고 한다</a:t>
            </a:r>
            <a:r>
              <a:rPr lang="en-US" altLang="ko-KR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405ED4-0C45-40E9-9BC2-9732B16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063" y="3645024"/>
            <a:ext cx="5646787" cy="2589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7E7E9E-E8DD-4622-82A5-760889A2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3824944"/>
            <a:ext cx="2448272" cy="256661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6298EF-8C3F-4C95-B9B4-637619E8ED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2" y="1196752"/>
            <a:ext cx="7272807" cy="2016224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컴포넌트 </a:t>
            </a:r>
            <a:r>
              <a:rPr lang="en-US" altLang="ko-KR" dirty="0"/>
              <a:t>(Component)</a:t>
            </a:r>
          </a:p>
          <a:p>
            <a:pPr lvl="1"/>
            <a:r>
              <a:rPr lang="ko-KR" altLang="en-US" b="0" dirty="0"/>
              <a:t>게임</a:t>
            </a:r>
            <a:r>
              <a:rPr lang="en-US" altLang="ko-KR" b="0" dirty="0"/>
              <a:t> </a:t>
            </a:r>
            <a:r>
              <a:rPr lang="ko-KR" altLang="en-US" b="0" dirty="0"/>
              <a:t>오브젝트를 구성하고 있는 기능의 집합</a:t>
            </a:r>
            <a:endParaRPr lang="en-US" altLang="ko-KR" b="0" dirty="0"/>
          </a:p>
          <a:p>
            <a:pPr lvl="1"/>
            <a:r>
              <a:rPr lang="ko-KR" altLang="en-US" b="0" dirty="0"/>
              <a:t>오브젝트를 선택하면 </a:t>
            </a:r>
            <a:r>
              <a:rPr lang="en-US" altLang="ko-KR" b="0" dirty="0"/>
              <a:t>Inspector </a:t>
            </a:r>
            <a:r>
              <a:rPr lang="ko-KR" altLang="en-US" b="0" dirty="0"/>
              <a:t>창에 나온다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7B84A3-70F2-4E98-9B62-5E97AE3E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4473202"/>
            <a:ext cx="5078696" cy="2146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B56457-8823-4B89-8AC8-31654335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2782636"/>
            <a:ext cx="1959236" cy="38539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125BBF-76B0-4222-87C3-287C6F947C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4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8142ED-CC42-4468-8138-08E520CD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93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E02D3FA-5154-4612-AF32-D5F282990C6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063751" y="1631362"/>
            <a:ext cx="8208963" cy="4531900"/>
          </a:xfr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A170AB-FE07-4147-AF56-24DB194185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255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1525" y="1196752"/>
            <a:ext cx="8568951" cy="2592288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에셋</a:t>
            </a:r>
            <a:r>
              <a:rPr lang="ko-KR" altLang="en-US" dirty="0"/>
              <a:t> </a:t>
            </a:r>
            <a:r>
              <a:rPr lang="en-US" altLang="ko-KR" dirty="0"/>
              <a:t>(Asset)</a:t>
            </a:r>
          </a:p>
          <a:p>
            <a:pPr lvl="1"/>
            <a:r>
              <a:rPr lang="ko-KR" altLang="en-US" b="0" dirty="0" err="1"/>
              <a:t>씬을</a:t>
            </a:r>
            <a:r>
              <a:rPr lang="ko-KR" altLang="en-US" b="0" dirty="0"/>
              <a:t> 구성하는 데 필요한 모든 리소스를 의미</a:t>
            </a:r>
            <a:endParaRPr lang="en-US" altLang="ko-KR" b="0" dirty="0"/>
          </a:p>
          <a:p>
            <a:pPr lvl="1"/>
            <a:r>
              <a:rPr lang="ko-KR" altLang="en-US" b="0" dirty="0"/>
              <a:t>이러한 리소스는 모든 </a:t>
            </a:r>
            <a:r>
              <a:rPr lang="ko-KR" altLang="en-US" b="0" dirty="0" err="1"/>
              <a:t>씬에서</a:t>
            </a:r>
            <a:r>
              <a:rPr lang="ko-KR" altLang="en-US" b="0" dirty="0"/>
              <a:t> 공용으로 사용할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같은 이름으로는 하나씩만 존재해야 한다</a:t>
            </a:r>
            <a:r>
              <a:rPr lang="en-US" altLang="ko-KR" b="0" dirty="0"/>
              <a:t>. </a:t>
            </a:r>
          </a:p>
          <a:p>
            <a:pPr lvl="1"/>
            <a:r>
              <a:rPr lang="ko-KR" altLang="en-US" b="0" dirty="0"/>
              <a:t>모델링</a:t>
            </a:r>
            <a:r>
              <a:rPr lang="en-US" altLang="ko-KR" b="0" dirty="0"/>
              <a:t>, </a:t>
            </a:r>
            <a:r>
              <a:rPr lang="ko-KR" altLang="en-US" b="0" dirty="0"/>
              <a:t>텍스처</a:t>
            </a:r>
            <a:r>
              <a:rPr lang="en-US" altLang="ko-KR" b="0" dirty="0"/>
              <a:t>, </a:t>
            </a:r>
            <a:r>
              <a:rPr lang="ko-KR" altLang="en-US" b="0" dirty="0"/>
              <a:t>오디오</a:t>
            </a:r>
            <a:r>
              <a:rPr lang="en-US" altLang="ko-KR" b="0" dirty="0"/>
              <a:t>, </a:t>
            </a:r>
            <a:r>
              <a:rPr lang="ko-KR" altLang="en-US" b="0" dirty="0"/>
              <a:t>애니메이션</a:t>
            </a:r>
            <a:r>
              <a:rPr lang="en-US" altLang="ko-KR" b="0" dirty="0"/>
              <a:t>, </a:t>
            </a:r>
            <a:r>
              <a:rPr lang="ko-KR" altLang="en-US" b="0" dirty="0"/>
              <a:t>동영상</a:t>
            </a:r>
            <a:r>
              <a:rPr lang="en-US" altLang="ko-KR" b="0" dirty="0"/>
              <a:t>, </a:t>
            </a:r>
            <a:r>
              <a:rPr lang="ko-KR" altLang="en-US" b="0" dirty="0"/>
              <a:t>텍스트</a:t>
            </a:r>
            <a:r>
              <a:rPr lang="en-US" altLang="ko-KR" b="0" dirty="0"/>
              <a:t>, </a:t>
            </a:r>
            <a:r>
              <a:rPr lang="ko-KR" altLang="en-US" b="0" dirty="0"/>
              <a:t>폰트</a:t>
            </a:r>
            <a:r>
              <a:rPr lang="en-US" altLang="ko-KR" b="0" dirty="0"/>
              <a:t>, </a:t>
            </a:r>
            <a:r>
              <a:rPr lang="ko-KR" altLang="en-US" b="0" dirty="0" err="1"/>
              <a:t>셰이더</a:t>
            </a:r>
            <a:r>
              <a:rPr lang="en-US" altLang="ko-KR" b="0" dirty="0"/>
              <a:t>, </a:t>
            </a:r>
            <a:r>
              <a:rPr lang="ko-KR" altLang="en-US" b="0" dirty="0"/>
              <a:t>스크립트 등이 있다</a:t>
            </a:r>
            <a:r>
              <a:rPr lang="en-US" altLang="ko-KR" b="0" dirty="0"/>
              <a:t>. </a:t>
            </a:r>
          </a:p>
          <a:p>
            <a:pPr lvl="1"/>
            <a:r>
              <a:rPr lang="ko-KR" altLang="en-US" b="0" dirty="0" err="1"/>
              <a:t>에셋은</a:t>
            </a:r>
            <a:r>
              <a:rPr lang="ko-KR" altLang="en-US" b="0" dirty="0"/>
              <a:t> </a:t>
            </a:r>
            <a:r>
              <a:rPr lang="en-US" altLang="ko-KR" b="0" dirty="0"/>
              <a:t>[Project] </a:t>
            </a:r>
            <a:r>
              <a:rPr lang="ko-KR" altLang="en-US" b="0" dirty="0"/>
              <a:t>창의 </a:t>
            </a:r>
            <a:r>
              <a:rPr lang="en-US" altLang="ko-KR" b="0" dirty="0"/>
              <a:t>Assets </a:t>
            </a:r>
            <a:r>
              <a:rPr lang="ko-KR" altLang="en-US" b="0" dirty="0"/>
              <a:t>폴더 하위에 위치한다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67A078-BC44-4EB7-A37D-F7805A86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3932919"/>
            <a:ext cx="4824536" cy="274033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E3A796-F879-415C-BC60-9E6565D2EF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81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프로젝트의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1525" y="1196752"/>
            <a:ext cx="8568951" cy="1800200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/>
              <a:t>메타파일 </a:t>
            </a:r>
            <a:r>
              <a:rPr lang="en-US" altLang="ko-KR" dirty="0"/>
              <a:t>(</a:t>
            </a:r>
            <a:r>
              <a:rPr lang="en-US" altLang="ko-KR" dirty="0" err="1"/>
              <a:t>MetaFile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b="0" dirty="0"/>
              <a:t>고유 아이디나 해당 파일의 설정 정보를 담고 있는 자동 생성 파일</a:t>
            </a:r>
            <a:endParaRPr lang="en-US" altLang="ko-KR" b="0" dirty="0"/>
          </a:p>
          <a:p>
            <a:pPr lvl="1"/>
            <a:r>
              <a:rPr lang="en-US" altLang="ko-KR" b="0" dirty="0"/>
              <a:t>[Project] </a:t>
            </a:r>
            <a:r>
              <a:rPr lang="ko-KR" altLang="en-US" b="0" dirty="0"/>
              <a:t>창에서 적당한 </a:t>
            </a:r>
            <a:r>
              <a:rPr lang="ko-KR" altLang="en-US" b="0" dirty="0" err="1"/>
              <a:t>에셋을</a:t>
            </a:r>
            <a:r>
              <a:rPr lang="ko-KR" altLang="en-US" b="0" dirty="0"/>
              <a:t> 마우스 오른쪽 버튼으로 클릭하여 </a:t>
            </a:r>
            <a:br>
              <a:rPr lang="en-US" altLang="ko-KR" b="0" dirty="0"/>
            </a:br>
            <a:r>
              <a:rPr lang="en-US" altLang="ko-KR" b="0" dirty="0"/>
              <a:t>[Show in Explorer]</a:t>
            </a:r>
            <a:r>
              <a:rPr lang="ko-KR" altLang="en-US" b="0" dirty="0"/>
              <a:t>를 선택하면 이를 확인할 수 있다</a:t>
            </a:r>
            <a:r>
              <a:rPr lang="en-US" altLang="ko-KR" b="0" dirty="0"/>
              <a:t>. </a:t>
            </a:r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170C28-8A42-4DF2-93C2-6F5711A85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3" y="2989313"/>
            <a:ext cx="3201541" cy="3236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F4C135-295D-4542-9E04-9AD5F994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020" y="5157193"/>
            <a:ext cx="5076056" cy="61784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A1FE62-BB26-4988-A712-0C31076256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44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1525" y="1628800"/>
            <a:ext cx="8568951" cy="4248472"/>
          </a:xfrm>
        </p:spPr>
        <p:txBody>
          <a:bodyPr/>
          <a:lstStyle/>
          <a:p>
            <a:pPr lvl="1"/>
            <a:r>
              <a:rPr lang="ko-KR" altLang="en-US" dirty="0"/>
              <a:t>패키지 </a:t>
            </a:r>
            <a:r>
              <a:rPr lang="en-US" altLang="ko-KR" dirty="0"/>
              <a:t>: </a:t>
            </a:r>
            <a:r>
              <a:rPr lang="ko-KR" altLang="en-US" b="0" dirty="0"/>
              <a:t>일종의 </a:t>
            </a:r>
            <a:r>
              <a:rPr lang="en-US" altLang="ko-KR" b="0" dirty="0"/>
              <a:t>zip</a:t>
            </a:r>
            <a:r>
              <a:rPr lang="ko-KR" altLang="en-US" b="0" dirty="0"/>
              <a:t>과</a:t>
            </a:r>
            <a:r>
              <a:rPr lang="en-US" altLang="ko-KR" b="0" dirty="0"/>
              <a:t> </a:t>
            </a:r>
            <a:r>
              <a:rPr lang="ko-KR" altLang="en-US" b="0" dirty="0"/>
              <a:t>같은 유니티의 데이터 집합파일</a:t>
            </a:r>
            <a:br>
              <a:rPr lang="en-US" altLang="ko-KR" b="0" dirty="0"/>
            </a:br>
            <a:endParaRPr lang="en-US" altLang="ko-KR" b="0" dirty="0"/>
          </a:p>
          <a:p>
            <a:pPr lvl="2"/>
            <a:r>
              <a:rPr lang="ko-KR" altLang="en-US" dirty="0" err="1"/>
              <a:t>에셋</a:t>
            </a:r>
            <a:r>
              <a:rPr lang="ko-KR" altLang="en-US" dirty="0"/>
              <a:t> 스토어에서 제공하는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  <a:endParaRPr lang="en-US" altLang="ko-KR" dirty="0"/>
          </a:p>
          <a:p>
            <a:pPr lvl="3"/>
            <a:r>
              <a:rPr lang="ko-KR" altLang="en-US" dirty="0" err="1"/>
              <a:t>에셋</a:t>
            </a:r>
            <a:r>
              <a:rPr lang="ko-KR" altLang="en-US" dirty="0"/>
              <a:t> 스토어에서 다운받는 것</a:t>
            </a:r>
            <a:endParaRPr lang="en-US" altLang="ko-KR" dirty="0"/>
          </a:p>
          <a:p>
            <a:pPr lvl="3"/>
            <a:r>
              <a:rPr lang="ko-KR" altLang="en-US" dirty="0"/>
              <a:t>유니티 최신 버전에서는 패키지 매니저로 통합됨</a:t>
            </a:r>
            <a:br>
              <a:rPr lang="en-US" altLang="ko-KR" dirty="0"/>
            </a:br>
            <a:endParaRPr lang="en-US" altLang="ko-KR" dirty="0"/>
          </a:p>
          <a:p>
            <a:pPr lvl="2"/>
            <a:r>
              <a:rPr lang="ko-KR" altLang="en-US" dirty="0"/>
              <a:t>플러그인 설치를 위한 유니티 패키지</a:t>
            </a:r>
            <a:endParaRPr lang="en-US" altLang="ko-KR" dirty="0"/>
          </a:p>
          <a:p>
            <a:pPr lvl="3"/>
            <a:r>
              <a:rPr lang="ko-KR" altLang="en-US" b="0" dirty="0"/>
              <a:t>유니티 패키지 매니저를 통해 받을 수 있는 공식 패키지</a:t>
            </a:r>
            <a:endParaRPr lang="en-US" altLang="ko-KR" b="0" dirty="0"/>
          </a:p>
          <a:p>
            <a:pPr lvl="3"/>
            <a:r>
              <a:rPr lang="ko-KR" altLang="en-US" dirty="0"/>
              <a:t>최신 버전에서는 </a:t>
            </a:r>
            <a:r>
              <a:rPr lang="ko-KR" altLang="en-US" dirty="0" err="1"/>
              <a:t>에셋</a:t>
            </a:r>
            <a:r>
              <a:rPr lang="ko-KR" altLang="en-US" dirty="0"/>
              <a:t> 스토어도 패키지 매니저로 통합됨 </a:t>
            </a:r>
            <a:br>
              <a:rPr lang="en-US" altLang="ko-KR" dirty="0"/>
            </a:br>
            <a:endParaRPr lang="en-US" altLang="ko-KR" b="0" dirty="0"/>
          </a:p>
          <a:p>
            <a:pPr lvl="2"/>
            <a:r>
              <a:rPr lang="ko-KR" altLang="en-US" dirty="0"/>
              <a:t>커스텀 패키지</a:t>
            </a:r>
            <a:endParaRPr lang="en-US" altLang="ko-KR" dirty="0"/>
          </a:p>
          <a:p>
            <a:pPr lvl="3"/>
            <a:r>
              <a:rPr lang="ko-KR" altLang="en-US" dirty="0"/>
              <a:t>직접 만들 수 있는 패키지 </a:t>
            </a:r>
            <a:endParaRPr lang="en-US" altLang="ko-KR" dirty="0"/>
          </a:p>
          <a:p>
            <a:pPr lvl="3"/>
            <a:r>
              <a:rPr lang="ko-KR" altLang="en-US" b="0" dirty="0"/>
              <a:t>파일을 다른 위치나 프로젝트로 옮길 때 사용</a:t>
            </a:r>
            <a:endParaRPr lang="en-US" altLang="ko-KR" b="0" dirty="0"/>
          </a:p>
          <a:p>
            <a:pPr lvl="4"/>
            <a:r>
              <a:rPr lang="ko-KR" altLang="en-US" sz="1100" dirty="0"/>
              <a:t>실무에서는 </a:t>
            </a:r>
            <a:r>
              <a:rPr lang="en-US" altLang="ko-KR" sz="1100" dirty="0"/>
              <a:t>git</a:t>
            </a:r>
            <a:r>
              <a:rPr lang="ko-KR" altLang="en-US" sz="1100" dirty="0"/>
              <a:t>이나 </a:t>
            </a:r>
            <a:r>
              <a:rPr lang="en-US" altLang="ko-KR" sz="1100" dirty="0" err="1"/>
              <a:t>svn</a:t>
            </a:r>
            <a:r>
              <a:rPr lang="ko-KR" altLang="en-US" sz="1100" dirty="0"/>
              <a:t>과 같은 버전 컨트롤 툴을 사용한다 </a:t>
            </a:r>
            <a:endParaRPr lang="en-US" altLang="ko-KR" sz="1100" dirty="0"/>
          </a:p>
          <a:p>
            <a:pPr lvl="4"/>
            <a:r>
              <a:rPr lang="ko-KR" altLang="en-US" sz="1100" dirty="0"/>
              <a:t>유니티에 내장된 </a:t>
            </a:r>
            <a:r>
              <a:rPr lang="en-US" altLang="ko-KR" sz="1100" dirty="0"/>
              <a:t>Collaborate </a:t>
            </a:r>
            <a:r>
              <a:rPr lang="ko-KR" altLang="en-US" sz="1100" dirty="0"/>
              <a:t>도 비슷한 기능을 한다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8DDC55-A058-4BE8-AC00-4AE91D680F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13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1525" y="1628800"/>
            <a:ext cx="8568951" cy="4248472"/>
          </a:xfrm>
        </p:spPr>
        <p:txBody>
          <a:bodyPr/>
          <a:lstStyle/>
          <a:p>
            <a:r>
              <a:rPr lang="ko-KR" altLang="en-US" dirty="0" err="1"/>
              <a:t>에셋스토어의</a:t>
            </a:r>
            <a:r>
              <a:rPr lang="ko-KR" altLang="en-US" dirty="0"/>
              <a:t> </a:t>
            </a:r>
            <a:r>
              <a:rPr lang="ko-KR" altLang="en-US" dirty="0" err="1"/>
              <a:t>에셋</a:t>
            </a:r>
            <a:r>
              <a:rPr lang="ko-KR" altLang="en-US" dirty="0"/>
              <a:t> 패키지 다운로드</a:t>
            </a:r>
            <a:endParaRPr lang="en-US" altLang="ko-KR" b="0" dirty="0"/>
          </a:p>
          <a:p>
            <a:pPr lvl="2"/>
            <a:r>
              <a:rPr lang="ko-KR" altLang="en-US" dirty="0"/>
              <a:t>툴바에서 </a:t>
            </a:r>
            <a:r>
              <a:rPr lang="en-US" altLang="ko-KR" dirty="0"/>
              <a:t>Asset Store</a:t>
            </a:r>
            <a:r>
              <a:rPr lang="ko-KR" altLang="en-US" dirty="0"/>
              <a:t>를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(Ctrl+9)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무료 </a:t>
            </a:r>
            <a:r>
              <a:rPr lang="ko-KR" altLang="en-US" dirty="0" err="1"/>
              <a:t>에셋인</a:t>
            </a:r>
            <a:r>
              <a:rPr lang="ko-KR" altLang="en-US" dirty="0"/>
              <a:t> ‘</a:t>
            </a:r>
            <a:r>
              <a:rPr lang="en-US" altLang="ko-KR" dirty="0"/>
              <a:t>Space Robot Kyle’</a:t>
            </a:r>
            <a:r>
              <a:rPr lang="ko-KR" altLang="en-US" dirty="0"/>
              <a:t>을 검색하여 다운로드해보자</a:t>
            </a:r>
            <a:r>
              <a:rPr lang="en-US" altLang="ko-KR" dirty="0"/>
              <a:t>. </a:t>
            </a:r>
          </a:p>
          <a:p>
            <a:pPr lvl="3"/>
            <a:r>
              <a:rPr lang="en-US" altLang="ko-KR" dirty="0"/>
              <a:t>‘Space Robot Kyle’</a:t>
            </a:r>
            <a:r>
              <a:rPr lang="ko-KR" altLang="en-US" dirty="0"/>
              <a:t>을 찾을 수 없다면 다른 무료 </a:t>
            </a:r>
            <a:r>
              <a:rPr lang="en-US" altLang="ko-KR" dirty="0"/>
              <a:t>3D </a:t>
            </a:r>
            <a:r>
              <a:rPr lang="ko-KR" altLang="en-US" dirty="0"/>
              <a:t>오브젝트 </a:t>
            </a:r>
            <a:r>
              <a:rPr lang="ko-KR" altLang="en-US" dirty="0" err="1"/>
              <a:t>에셋을</a:t>
            </a:r>
            <a:r>
              <a:rPr lang="ko-KR" altLang="en-US" dirty="0"/>
              <a:t> 다운로드해도 된다</a:t>
            </a:r>
            <a:r>
              <a:rPr lang="en-US" altLang="ko-KR" dirty="0"/>
              <a:t>.</a:t>
            </a:r>
          </a:p>
          <a:p>
            <a:pPr lvl="2"/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DA4630-DF0C-4E1C-8DF2-B4838D72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3" y="1628801"/>
            <a:ext cx="2691967" cy="1539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9E4AFF-00BD-49DF-B57A-5E8D5F899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783" y="4293097"/>
            <a:ext cx="3024337" cy="231665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EDB2CD3B-E7FF-4277-B3AC-F5B15E05C27F}"/>
              </a:ext>
            </a:extLst>
          </p:cNvPr>
          <p:cNvSpPr txBox="1">
            <a:spLocks/>
          </p:cNvSpPr>
          <p:nvPr/>
        </p:nvSpPr>
        <p:spPr bwMode="auto">
          <a:xfrm>
            <a:off x="5713262" y="184745"/>
            <a:ext cx="4959661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에셋스토어의</a:t>
            </a:r>
            <a:r>
              <a:rPr lang="ko-KR" altLang="en-US" dirty="0"/>
              <a:t> </a:t>
            </a:r>
            <a:r>
              <a:rPr lang="ko-KR" altLang="en-US" dirty="0" err="1"/>
              <a:t>에셋</a:t>
            </a:r>
            <a:r>
              <a:rPr lang="ko-KR" altLang="en-US" dirty="0"/>
              <a:t> 패키지 다운로드</a:t>
            </a:r>
            <a:endParaRPr lang="en-US" altLang="ko-KR" b="0" dirty="0"/>
          </a:p>
          <a:p>
            <a:pPr marL="447675" lvl="2" indent="0">
              <a:buNone/>
            </a:pPr>
            <a:endParaRPr lang="ko-KR" altLang="en-US" sz="11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B9B5AB-E008-4098-92E9-788FAC0780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9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1525" y="1628800"/>
            <a:ext cx="8568951" cy="4248472"/>
          </a:xfrm>
        </p:spPr>
        <p:txBody>
          <a:bodyPr/>
          <a:lstStyle/>
          <a:p>
            <a:pPr lvl="2"/>
            <a:r>
              <a:rPr lang="ko-KR" altLang="en-US" dirty="0"/>
              <a:t>다운로드하는 버튼을 클릭하면 다운로드가 된 후 버튼이 </a:t>
            </a:r>
            <a:r>
              <a:rPr lang="en-US" altLang="ko-KR" dirty="0"/>
              <a:t>&lt;Import&gt;</a:t>
            </a:r>
            <a:r>
              <a:rPr lang="ko-KR" altLang="en-US" dirty="0"/>
              <a:t>로 바뀐다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다운로드는 컴퓨터에 </a:t>
            </a:r>
            <a:r>
              <a:rPr lang="ko-KR" altLang="en-US" dirty="0" err="1"/>
              <a:t>에셋</a:t>
            </a:r>
            <a:r>
              <a:rPr lang="ko-KR" altLang="en-US" dirty="0"/>
              <a:t> 패키지를 다운로드한다는 의미이고</a:t>
            </a:r>
            <a:r>
              <a:rPr lang="en-US" altLang="ko-KR" dirty="0"/>
              <a:t>, </a:t>
            </a:r>
            <a:r>
              <a:rPr lang="ko-KR" altLang="en-US" dirty="0"/>
              <a:t>임포트는 다운로드한 패키지를 풀어서 현재의 프로젝트로 불러들인다는 의미이다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&lt;Import&gt;</a:t>
            </a:r>
            <a:r>
              <a:rPr lang="ko-KR" altLang="en-US" dirty="0"/>
              <a:t>를 클릭하면 패키지가 풀리고 폴더와 파일 구조를 볼 수 있는 창이 뜬다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여기서 다시 아래쪽의 </a:t>
            </a:r>
            <a:r>
              <a:rPr lang="en-US" altLang="ko-KR" dirty="0"/>
              <a:t>&lt;Import&gt;</a:t>
            </a:r>
            <a:r>
              <a:rPr lang="ko-KR" altLang="en-US" dirty="0"/>
              <a:t>를 클릭하여 프로젝트로 불러들인다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sz="1100" dirty="0"/>
              <a:t>임포트가 끝나면 패키지에서 받은 폴더 구조 그대로 프로젝트에 </a:t>
            </a:r>
            <a:r>
              <a:rPr lang="ko-KR" altLang="en-US" sz="1100" dirty="0" err="1"/>
              <a:t>다운로드된</a:t>
            </a:r>
            <a:r>
              <a:rPr lang="ko-KR" altLang="en-US" sz="1100" dirty="0"/>
              <a:t> 것을 확인할 수 있다</a:t>
            </a:r>
            <a:r>
              <a:rPr lang="en-US" altLang="ko-KR" sz="1100" dirty="0"/>
              <a:t>. </a:t>
            </a:r>
          </a:p>
          <a:p>
            <a:pPr lvl="2"/>
            <a:endParaRPr lang="ko-KR" altLang="en-US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053429-1827-4A8F-AF12-FCC1DA72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41" y="2810557"/>
            <a:ext cx="2207308" cy="167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76101E-BEB5-4854-BFC2-EBD86F1BD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94" y="2625078"/>
            <a:ext cx="2128931" cy="18912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5AA43E-0DDD-4EA6-AB11-F323DA7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969" y="2825859"/>
            <a:ext cx="3634403" cy="1489720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3E41B05B-D2F0-4EA5-ACE9-B3D9798AA348}"/>
              </a:ext>
            </a:extLst>
          </p:cNvPr>
          <p:cNvSpPr txBox="1">
            <a:spLocks/>
          </p:cNvSpPr>
          <p:nvPr/>
        </p:nvSpPr>
        <p:spPr bwMode="auto">
          <a:xfrm>
            <a:off x="5713262" y="184745"/>
            <a:ext cx="4959661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에셋스토어의</a:t>
            </a:r>
            <a:r>
              <a:rPr lang="ko-KR" altLang="en-US" dirty="0"/>
              <a:t> </a:t>
            </a:r>
            <a:r>
              <a:rPr lang="ko-KR" altLang="en-US" dirty="0" err="1"/>
              <a:t>에셋</a:t>
            </a:r>
            <a:r>
              <a:rPr lang="ko-KR" altLang="en-US" dirty="0"/>
              <a:t> 패키지 다운로드</a:t>
            </a:r>
            <a:endParaRPr lang="en-US" altLang="ko-KR" b="0" dirty="0"/>
          </a:p>
          <a:p>
            <a:pPr marL="447675" lvl="2" indent="0">
              <a:buNone/>
            </a:pPr>
            <a:endParaRPr lang="ko-KR" altLang="en-US" sz="11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CBAA0A-BB60-46A3-AE9F-BD54773921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77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1525" y="1628800"/>
            <a:ext cx="8568951" cy="4248472"/>
          </a:xfrm>
        </p:spPr>
        <p:txBody>
          <a:bodyPr/>
          <a:lstStyle/>
          <a:p>
            <a:pPr lvl="2"/>
            <a:r>
              <a:rPr lang="ko-KR" altLang="en-US" dirty="0"/>
              <a:t>다운로드한 로봇을 </a:t>
            </a:r>
            <a:r>
              <a:rPr lang="ko-KR" altLang="en-US" dirty="0" err="1"/>
              <a:t>씬에</a:t>
            </a:r>
            <a:r>
              <a:rPr lang="ko-KR" altLang="en-US" dirty="0"/>
              <a:t> </a:t>
            </a:r>
            <a:r>
              <a:rPr lang="ko-KR" altLang="en-US" dirty="0" err="1"/>
              <a:t>드래그하면</a:t>
            </a:r>
            <a:r>
              <a:rPr lang="ko-KR" altLang="en-US" dirty="0"/>
              <a:t> 결과물을 볼 수 있다</a:t>
            </a:r>
            <a:r>
              <a:rPr lang="en-US" altLang="ko-KR" dirty="0"/>
              <a:t>.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AA6E4A-23C8-4E97-8D8F-36D06EC5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708920"/>
            <a:ext cx="4320480" cy="3760662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30A84480-B726-40CF-A53A-D208955DE084}"/>
              </a:ext>
            </a:extLst>
          </p:cNvPr>
          <p:cNvSpPr txBox="1">
            <a:spLocks/>
          </p:cNvSpPr>
          <p:nvPr/>
        </p:nvSpPr>
        <p:spPr bwMode="auto">
          <a:xfrm>
            <a:off x="5713262" y="184745"/>
            <a:ext cx="4959661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에셋스토어의</a:t>
            </a:r>
            <a:r>
              <a:rPr lang="ko-KR" altLang="en-US" dirty="0"/>
              <a:t> </a:t>
            </a:r>
            <a:r>
              <a:rPr lang="ko-KR" altLang="en-US" dirty="0" err="1"/>
              <a:t>에셋</a:t>
            </a:r>
            <a:r>
              <a:rPr lang="ko-KR" altLang="en-US" dirty="0"/>
              <a:t> 패키지 다운로드</a:t>
            </a:r>
            <a:endParaRPr lang="en-US" altLang="ko-KR" b="0" dirty="0"/>
          </a:p>
          <a:p>
            <a:pPr marL="447675" lvl="2" indent="0">
              <a:buNone/>
            </a:pPr>
            <a:endParaRPr lang="ko-KR" altLang="en-US" sz="11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E6C5AC-8761-47BB-832B-90E67282D7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019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3026" y="1228140"/>
            <a:ext cx="5318757" cy="4248472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커스텀 패키지 저장하기</a:t>
            </a:r>
            <a:endParaRPr lang="en-US" altLang="ko-KR" b="0" dirty="0"/>
          </a:p>
          <a:p>
            <a:pPr lvl="2"/>
            <a:r>
              <a:rPr lang="ko-KR" altLang="en-US" dirty="0"/>
              <a:t>커스텀 패키지 저장</a:t>
            </a:r>
            <a:endParaRPr lang="en-US" altLang="ko-KR" dirty="0"/>
          </a:p>
          <a:p>
            <a:pPr lvl="3"/>
            <a:r>
              <a:rPr lang="ko-KR" altLang="en-US" dirty="0"/>
              <a:t>다른 프로젝트에 </a:t>
            </a:r>
            <a:r>
              <a:rPr lang="ko-KR" altLang="en-US" dirty="0" err="1"/>
              <a:t>에셋들을</a:t>
            </a:r>
            <a:r>
              <a:rPr lang="ko-KR" altLang="en-US" dirty="0"/>
              <a:t> 옮길 때 사용 가능</a:t>
            </a:r>
            <a:endParaRPr lang="en-US" altLang="ko-KR" dirty="0"/>
          </a:p>
          <a:p>
            <a:pPr lvl="3"/>
            <a:endParaRPr lang="en-US" altLang="ko-KR" sz="1100" dirty="0"/>
          </a:p>
          <a:p>
            <a:pPr lvl="2"/>
            <a:r>
              <a:rPr lang="en-US" altLang="ko-KR" dirty="0"/>
              <a:t>[Project] </a:t>
            </a:r>
            <a:r>
              <a:rPr lang="ko-KR" altLang="en-US" dirty="0"/>
              <a:t>창에서 내보내기를 할 오브젝트를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마우스 오른쪽 버튼을 클릭하여 </a:t>
            </a:r>
            <a:br>
              <a:rPr lang="en-US" altLang="ko-KR" dirty="0"/>
            </a:br>
            <a:r>
              <a:rPr lang="en-US" altLang="ko-KR" dirty="0"/>
              <a:t>[Export Package]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4939B325-3BAF-48AB-851F-9692C7FEB834}"/>
              </a:ext>
            </a:extLst>
          </p:cNvPr>
          <p:cNvSpPr txBox="1">
            <a:spLocks/>
          </p:cNvSpPr>
          <p:nvPr/>
        </p:nvSpPr>
        <p:spPr bwMode="auto">
          <a:xfrm>
            <a:off x="7131782" y="161129"/>
            <a:ext cx="3628020" cy="63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lang="ko-KR" altLang="en-US" dirty="0"/>
              <a:t>커스텀 패키지 저장하기</a:t>
            </a:r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6F3B07-90D9-4822-8985-E8056C92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3068960"/>
            <a:ext cx="4176464" cy="347567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6F778D-DF82-4DC5-A235-51B809CE12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794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03512" y="1196752"/>
            <a:ext cx="8064896" cy="940720"/>
          </a:xfrm>
        </p:spPr>
        <p:txBody>
          <a:bodyPr/>
          <a:lstStyle/>
          <a:p>
            <a:pPr lvl="2"/>
            <a:r>
              <a:rPr lang="en-US" altLang="ko-KR" dirty="0"/>
              <a:t>Include dependencies</a:t>
            </a:r>
          </a:p>
          <a:p>
            <a:pPr lvl="3"/>
            <a:r>
              <a:rPr lang="ko-KR" altLang="en-US" dirty="0"/>
              <a:t>선택된 오브젝트와 연결된 물체를 전부 포함해서 패키지를 만들 것인가</a:t>
            </a:r>
            <a:r>
              <a:rPr lang="en-US" altLang="ko-KR" dirty="0"/>
              <a:t>?</a:t>
            </a:r>
          </a:p>
          <a:p>
            <a:pPr lvl="3"/>
            <a:r>
              <a:rPr lang="ko-KR" altLang="en-US" dirty="0"/>
              <a:t>선택된 오브젝트만으로 패키지를 만들 것인가</a:t>
            </a:r>
            <a:r>
              <a:rPr lang="en-US" altLang="ko-KR" dirty="0"/>
              <a:t>?</a:t>
            </a: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4939B325-3BAF-48AB-851F-9692C7FEB834}"/>
              </a:ext>
            </a:extLst>
          </p:cNvPr>
          <p:cNvSpPr txBox="1">
            <a:spLocks/>
          </p:cNvSpPr>
          <p:nvPr/>
        </p:nvSpPr>
        <p:spPr bwMode="auto">
          <a:xfrm>
            <a:off x="7131782" y="161129"/>
            <a:ext cx="3628020" cy="63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lang="ko-KR" altLang="en-US" dirty="0"/>
              <a:t>커스텀 패키지 저장하기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F81867-F37A-4069-A935-46D556FE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9" y="2285938"/>
            <a:ext cx="5998355" cy="2286124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5E8F0A83-AD38-4AB6-BF15-8CA52CFAA6ED}"/>
              </a:ext>
            </a:extLst>
          </p:cNvPr>
          <p:cNvSpPr txBox="1">
            <a:spLocks/>
          </p:cNvSpPr>
          <p:nvPr/>
        </p:nvSpPr>
        <p:spPr bwMode="auto">
          <a:xfrm>
            <a:off x="1703512" y="5013176"/>
            <a:ext cx="8064896" cy="94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ko-KR" dirty="0"/>
              <a:t>Export </a:t>
            </a:r>
            <a:r>
              <a:rPr lang="ko-KR" altLang="en-US" dirty="0"/>
              <a:t>를 클릭하여 패키지 저장</a:t>
            </a:r>
            <a:endParaRPr lang="en-US" altLang="ko-KR" dirty="0"/>
          </a:p>
          <a:p>
            <a:pPr lvl="2"/>
            <a:r>
              <a:rPr lang="ko-KR" altLang="en-US" dirty="0"/>
              <a:t>저장된 패키지 파일을 다른 프로젝트에 드래그해 넣으면 압축이 풀린다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D74B7F-2241-4AF4-9625-70542E3B34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683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 err="1"/>
              <a:t>에셋</a:t>
            </a:r>
            <a:r>
              <a:rPr lang="ko-KR" altLang="en-US" dirty="0"/>
              <a:t> 패키지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3026" y="1228140"/>
            <a:ext cx="7307311" cy="4248472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패키지 매니저</a:t>
            </a:r>
            <a:endParaRPr lang="en-US" altLang="ko-KR" b="0" dirty="0"/>
          </a:p>
          <a:p>
            <a:pPr lvl="2"/>
            <a:r>
              <a:rPr lang="ko-KR" altLang="en-US" dirty="0"/>
              <a:t>유니티에 내장된 패키지 관리 시스템</a:t>
            </a:r>
            <a:endParaRPr lang="en-US" altLang="ko-KR" dirty="0"/>
          </a:p>
          <a:p>
            <a:pPr lvl="2"/>
            <a:r>
              <a:rPr lang="ko-KR" altLang="en-US" dirty="0"/>
              <a:t>각종 플러그인이나 </a:t>
            </a:r>
            <a:r>
              <a:rPr lang="ko-KR" altLang="en-US" dirty="0" err="1"/>
              <a:t>에셋</a:t>
            </a:r>
            <a:r>
              <a:rPr lang="ko-KR" altLang="en-US" dirty="0"/>
              <a:t> 스토어의 패키지를 관리할 수 있는 통합 툴</a:t>
            </a:r>
            <a:endParaRPr lang="en-US" altLang="ko-KR" sz="1100" dirty="0"/>
          </a:p>
          <a:p>
            <a:pPr lvl="2"/>
            <a:r>
              <a:rPr lang="en-US" altLang="ko-KR" dirty="0"/>
              <a:t>[Window]-[Package Manager]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F1CB11-5270-4BF6-A72F-A7DEFCED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54" y="2852937"/>
            <a:ext cx="2231293" cy="14896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99D62E-9B2E-4645-B714-569B90CA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551" y="2852936"/>
            <a:ext cx="4729336" cy="358555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95B71D-4D7F-4F49-A2EA-35FA7CB82A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7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495600" y="1340768"/>
            <a:ext cx="7056438" cy="1656184"/>
          </a:xfrm>
        </p:spPr>
        <p:txBody>
          <a:bodyPr/>
          <a:lstStyle/>
          <a:p>
            <a:r>
              <a:rPr lang="ko-KR" altLang="en-US" sz="1800" b="1" dirty="0"/>
              <a:t>유니티 에디터 </a:t>
            </a:r>
          </a:p>
          <a:p>
            <a:r>
              <a:rPr lang="ko-KR" altLang="en-US" sz="1800" b="1" dirty="0"/>
              <a:t>유니티 프로젝트의 구조</a:t>
            </a:r>
          </a:p>
          <a:p>
            <a:r>
              <a:rPr lang="ko-KR" altLang="en-US" sz="1800" b="1" dirty="0" err="1"/>
              <a:t>에셋</a:t>
            </a:r>
            <a:r>
              <a:rPr lang="ko-KR" altLang="en-US" sz="1800" b="1" dirty="0"/>
              <a:t> 패키지</a:t>
            </a:r>
          </a:p>
          <a:p>
            <a:r>
              <a:rPr lang="ko-KR" altLang="en-US" sz="1800" b="1" dirty="0"/>
              <a:t>프리팹</a:t>
            </a: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6847687-0E53-43D8-9E38-8093F038DB87}"/>
              </a:ext>
            </a:extLst>
          </p:cNvPr>
          <p:cNvSpPr txBox="1">
            <a:spLocks/>
          </p:cNvSpPr>
          <p:nvPr/>
        </p:nvSpPr>
        <p:spPr bwMode="auto">
          <a:xfrm>
            <a:off x="2488010" y="3838948"/>
            <a:ext cx="7056438" cy="139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유니티 에디터의 기본 인터페이스를 살펴본다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유니티 프로젝트의 기본 구조를 살펴본다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유니티 패키지를 이해하고 커스텀 패키지를 만든다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유니티 </a:t>
            </a:r>
            <a:r>
              <a:rPr lang="ko-KR" altLang="en-US" sz="1600" b="1" dirty="0" err="1"/>
              <a:t>프리팹을</a:t>
            </a:r>
            <a:r>
              <a:rPr lang="ko-KR" altLang="en-US" sz="1600" b="1" dirty="0"/>
              <a:t> 이해하고 만든다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47BD02-F3D1-4E93-9BCA-9991D2F7EB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7A440-F28E-D5C2-CD14-76CAF8733351}"/>
              </a:ext>
            </a:extLst>
          </p:cNvPr>
          <p:cNvSpPr txBox="1"/>
          <p:nvPr/>
        </p:nvSpPr>
        <p:spPr>
          <a:xfrm>
            <a:off x="5027623" y="549221"/>
            <a:ext cx="6531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Learn game development w/ Unity | Courses &amp; tutorials in game design, VR, AR, &amp; Real-time 3D | Unity Learn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1" y="1196752"/>
            <a:ext cx="8651328" cy="2376264"/>
          </a:xfrm>
        </p:spPr>
        <p:txBody>
          <a:bodyPr/>
          <a:lstStyle/>
          <a:p>
            <a:pPr lvl="1"/>
            <a:r>
              <a:rPr lang="ko-KR" altLang="en-US" dirty="0"/>
              <a:t>여러 오브젝트와 컴포넌트가 조합되어 </a:t>
            </a:r>
            <a:br>
              <a:rPr lang="en-US" altLang="ko-KR" dirty="0"/>
            </a:br>
            <a:r>
              <a:rPr lang="ko-KR" altLang="en-US" dirty="0"/>
              <a:t>재사용 가능하도록 만든 독립된 게임 오브젝트</a:t>
            </a:r>
            <a:endParaRPr lang="en-US" altLang="ko-KR" dirty="0"/>
          </a:p>
          <a:p>
            <a:pPr lvl="2"/>
            <a:r>
              <a:rPr lang="ko-KR" altLang="en-US" b="0" dirty="0"/>
              <a:t>특정한 오브젝트의 개념이 아닌 추상적 개념</a:t>
            </a:r>
            <a:endParaRPr lang="en-US" altLang="ko-KR" b="0" dirty="0"/>
          </a:p>
          <a:p>
            <a:pPr lvl="2"/>
            <a:r>
              <a:rPr lang="ko-KR" altLang="en-US" dirty="0"/>
              <a:t>각종 </a:t>
            </a:r>
            <a:r>
              <a:rPr lang="ko-KR" altLang="en-US" dirty="0" err="1"/>
              <a:t>에셋들이</a:t>
            </a:r>
            <a:r>
              <a:rPr lang="ko-KR" altLang="en-US" dirty="0"/>
              <a:t> 모여서 하나의 완성된 개념의 오브젝트를 만들 수 있음</a:t>
            </a:r>
            <a:endParaRPr lang="en-US" altLang="ko-KR" dirty="0"/>
          </a:p>
          <a:p>
            <a:pPr lvl="3"/>
            <a:r>
              <a:rPr lang="en-US" altLang="ko-KR" dirty="0"/>
              <a:t>Ex) </a:t>
            </a:r>
            <a:r>
              <a:rPr lang="ko-KR" altLang="en-US" dirty="0"/>
              <a:t>차를 구성하는 여러 요소들이 모여 있는 것을 </a:t>
            </a:r>
            <a:r>
              <a:rPr lang="en-US" altLang="ko-KR" dirty="0"/>
              <a:t>‘Car’ </a:t>
            </a:r>
            <a:r>
              <a:rPr lang="ko-KR" altLang="en-US" dirty="0"/>
              <a:t>라는 추상적 오브젝트로 정의 가능</a:t>
            </a:r>
            <a:endParaRPr lang="en-US" altLang="ko-KR" dirty="0"/>
          </a:p>
          <a:p>
            <a:pPr lvl="2"/>
            <a:r>
              <a:rPr lang="ko-KR" altLang="en-US" b="0" dirty="0"/>
              <a:t>이 </a:t>
            </a:r>
            <a:r>
              <a:rPr lang="ko-KR" altLang="en-US" b="0" dirty="0" err="1"/>
              <a:t>프리팹을</a:t>
            </a:r>
            <a:r>
              <a:rPr lang="ko-KR" altLang="en-US" b="0" dirty="0"/>
              <a:t> 프로젝트에 저장하여</a:t>
            </a:r>
            <a:r>
              <a:rPr lang="en-US" altLang="ko-KR" b="0" dirty="0"/>
              <a:t>, </a:t>
            </a:r>
            <a:r>
              <a:rPr lang="ko-KR" altLang="en-US" b="0" dirty="0"/>
              <a:t>각 </a:t>
            </a:r>
            <a:r>
              <a:rPr lang="ko-KR" altLang="en-US" b="0" dirty="0" err="1"/>
              <a:t>씬에서</a:t>
            </a:r>
            <a:r>
              <a:rPr lang="ko-KR" altLang="en-US" b="0" dirty="0"/>
              <a:t> 복제품으로 사용 가능</a:t>
            </a:r>
            <a:endParaRPr lang="en-US" altLang="ko-KR" b="0" dirty="0"/>
          </a:p>
          <a:p>
            <a:pPr lvl="3"/>
            <a:r>
              <a:rPr lang="ko-KR" altLang="en-US" dirty="0" err="1"/>
              <a:t>프리팹은</a:t>
            </a:r>
            <a:r>
              <a:rPr lang="ko-KR" altLang="en-US" dirty="0"/>
              <a:t> 이후 </a:t>
            </a:r>
            <a:r>
              <a:rPr lang="ko-KR" altLang="en-US" dirty="0" err="1"/>
              <a:t>씬에서</a:t>
            </a:r>
            <a:r>
              <a:rPr lang="ko-KR" altLang="en-US" dirty="0"/>
              <a:t> </a:t>
            </a:r>
            <a:r>
              <a:rPr lang="en-US" altLang="ko-KR" dirty="0"/>
              <a:t>Instance</a:t>
            </a:r>
            <a:r>
              <a:rPr lang="ko-KR" altLang="en-US" dirty="0"/>
              <a:t>로 재사용 가능 </a:t>
            </a:r>
            <a:endParaRPr lang="en-US" altLang="ko-KR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AB8D4-C432-408C-9703-859A8E75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9" y="3712962"/>
            <a:ext cx="2849369" cy="2570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CA311F-FD70-4F23-BBD7-557A48FF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3712963"/>
            <a:ext cx="4567093" cy="257630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87136-C3BC-489C-BC21-D93A00F9BC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20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1" y="1196752"/>
            <a:ext cx="8651328" cy="1224136"/>
          </a:xfrm>
        </p:spPr>
        <p:txBody>
          <a:bodyPr/>
          <a:lstStyle/>
          <a:p>
            <a:r>
              <a:rPr lang="ko-KR" altLang="en-US" dirty="0"/>
              <a:t>프리팹 만들기</a:t>
            </a:r>
            <a:endParaRPr lang="en-US" altLang="ko-KR" dirty="0"/>
          </a:p>
          <a:p>
            <a:pPr lvl="1"/>
            <a:r>
              <a:rPr lang="ko-KR" altLang="en-US" dirty="0"/>
              <a:t>캐릭터나 오브젝트에 추가적인 </a:t>
            </a:r>
            <a:r>
              <a:rPr lang="ko-KR" altLang="en-US" dirty="0" err="1"/>
              <a:t>오브젝트등을</a:t>
            </a:r>
            <a:r>
              <a:rPr lang="ko-KR" altLang="en-US" dirty="0"/>
              <a:t> 넣어서 새로운 모양 만들기 </a:t>
            </a:r>
            <a:endParaRPr lang="en-US" altLang="ko-KR" dirty="0"/>
          </a:p>
          <a:p>
            <a:pPr lvl="2"/>
            <a:r>
              <a:rPr lang="ko-KR" altLang="en-US" dirty="0"/>
              <a:t>일반 오브젝트 뿐만 아니라 스크립트</a:t>
            </a:r>
            <a:r>
              <a:rPr lang="en-US" altLang="ko-KR" dirty="0"/>
              <a:t>, </a:t>
            </a:r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이펙트 등도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7E79BD-75F8-40E6-9A63-1376341C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02" y="2767997"/>
            <a:ext cx="2017390" cy="2324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8575E-D204-4792-90D6-512D7388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246" y="2764499"/>
            <a:ext cx="1843337" cy="31065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760A27-F648-471C-B85E-574721F6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958" y="2764499"/>
            <a:ext cx="1758440" cy="3106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F56877-AE8F-44FC-8D7C-6F4312045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769" y="3539453"/>
            <a:ext cx="2038131" cy="2314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7C6FC2-F7A0-4D29-96EC-89FB7BC70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958" y="2294196"/>
            <a:ext cx="1785861" cy="1168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86ACC7-0DB9-4ED3-B3AD-AFE996BF8A6A}"/>
              </a:ext>
            </a:extLst>
          </p:cNvPr>
          <p:cNvSpPr txBox="1"/>
          <p:nvPr/>
        </p:nvSpPr>
        <p:spPr>
          <a:xfrm>
            <a:off x="2855640" y="27089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7BD5-DB60-471E-BE33-7CBA15B7675D}"/>
              </a:ext>
            </a:extLst>
          </p:cNvPr>
          <p:cNvSpPr txBox="1"/>
          <p:nvPr/>
        </p:nvSpPr>
        <p:spPr>
          <a:xfrm>
            <a:off x="4553842" y="5999243"/>
            <a:ext cx="58326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* </a:t>
            </a:r>
            <a:r>
              <a:rPr lang="ko-KR" altLang="en-US" sz="1100" dirty="0">
                <a:latin typeface="+mn-ea"/>
              </a:rPr>
              <a:t>현재 이 로봇은 원래 </a:t>
            </a:r>
            <a:r>
              <a:rPr lang="ko-KR" altLang="en-US" sz="1100" dirty="0" err="1">
                <a:latin typeface="+mn-ea"/>
              </a:rPr>
              <a:t>프리팹이었기</a:t>
            </a:r>
            <a:r>
              <a:rPr lang="ko-KR" altLang="en-US" sz="1100" dirty="0">
                <a:latin typeface="+mn-ea"/>
              </a:rPr>
              <a:t> 때문에 이 작업을 하면</a:t>
            </a:r>
            <a:r>
              <a:rPr lang="en-US" altLang="ko-KR" sz="1100" dirty="0">
                <a:latin typeface="+mn-ea"/>
              </a:rPr>
              <a:t>,</a:t>
            </a:r>
            <a:br>
              <a:rPr lang="en-US" altLang="ko-KR" sz="1100" dirty="0">
                <a:latin typeface="+mn-ea"/>
              </a:rPr>
            </a:br>
            <a:r>
              <a:rPr lang="ko-KR" altLang="en-US" sz="1100" dirty="0" err="1">
                <a:latin typeface="+mn-ea"/>
              </a:rPr>
              <a:t>프리팹에</a:t>
            </a:r>
            <a:r>
              <a:rPr lang="ko-KR" altLang="en-US" sz="1100" dirty="0">
                <a:latin typeface="+mn-ea"/>
              </a:rPr>
              <a:t> 추가로 오브젝트를 넣어 다시 </a:t>
            </a:r>
            <a:r>
              <a:rPr lang="ko-KR" altLang="en-US" sz="1100" dirty="0" err="1">
                <a:latin typeface="+mn-ea"/>
              </a:rPr>
              <a:t>프리팹으로</a:t>
            </a:r>
            <a:r>
              <a:rPr lang="ko-KR" altLang="en-US" sz="1100" dirty="0">
                <a:latin typeface="+mn-ea"/>
              </a:rPr>
              <a:t> 만드는 </a:t>
            </a:r>
            <a:r>
              <a:rPr lang="en-US" altLang="ko-KR" sz="1100" dirty="0">
                <a:latin typeface="+mn-ea"/>
              </a:rPr>
              <a:t>‘Nested Prefab’</a:t>
            </a:r>
            <a:r>
              <a:rPr lang="ko-KR" altLang="en-US" sz="1100" dirty="0">
                <a:latin typeface="+mn-ea"/>
              </a:rPr>
              <a:t>을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만들게 된다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</a:t>
            </a: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1005379A-BC71-4124-BC52-47CD7674190E}"/>
              </a:ext>
            </a:extLst>
          </p:cNvPr>
          <p:cNvSpPr txBox="1">
            <a:spLocks/>
          </p:cNvSpPr>
          <p:nvPr/>
        </p:nvSpPr>
        <p:spPr bwMode="auto">
          <a:xfrm>
            <a:off x="8190029" y="184745"/>
            <a:ext cx="2295871" cy="49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프리팹 만들기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D40F00-81D8-4F15-BA94-D0D586BE02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21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545276" y="2132856"/>
            <a:ext cx="5400600" cy="4032448"/>
          </a:xfrm>
        </p:spPr>
        <p:txBody>
          <a:bodyPr/>
          <a:lstStyle/>
          <a:p>
            <a:pPr lvl="1"/>
            <a:r>
              <a:rPr lang="ko-KR" altLang="en-US" dirty="0"/>
              <a:t>완성된 새로운 오브젝트를 </a:t>
            </a:r>
            <a:r>
              <a:rPr lang="en-US" altLang="ko-KR" dirty="0"/>
              <a:t>[Project] </a:t>
            </a:r>
            <a:r>
              <a:rPr lang="ko-KR" altLang="en-US" dirty="0"/>
              <a:t>창으로 </a:t>
            </a:r>
            <a:r>
              <a:rPr lang="ko-KR" altLang="en-US" dirty="0" err="1"/>
              <a:t>드래그하면</a:t>
            </a:r>
            <a:r>
              <a:rPr lang="ko-KR" altLang="en-US" dirty="0"/>
              <a:t> 새로운 </a:t>
            </a:r>
            <a:r>
              <a:rPr lang="ko-KR" altLang="en-US" dirty="0" err="1"/>
              <a:t>프리팹이</a:t>
            </a:r>
            <a:r>
              <a:rPr lang="ko-KR" altLang="en-US" dirty="0"/>
              <a:t> 완성된다</a:t>
            </a:r>
            <a:r>
              <a:rPr lang="en-US" altLang="ko-KR" dirty="0"/>
              <a:t>.</a:t>
            </a:r>
          </a:p>
          <a:p>
            <a:pPr lvl="1"/>
            <a:endParaRPr lang="en-US" altLang="ko-KR" b="0" dirty="0"/>
          </a:p>
          <a:p>
            <a:pPr lvl="2"/>
            <a:r>
              <a:rPr lang="ko-KR" altLang="en-US" dirty="0"/>
              <a:t>이후에는 </a:t>
            </a:r>
            <a:r>
              <a:rPr lang="en-US" altLang="ko-KR" dirty="0"/>
              <a:t>[Project] </a:t>
            </a:r>
            <a:r>
              <a:rPr lang="ko-KR" altLang="en-US" dirty="0"/>
              <a:t>창에 생성된 </a:t>
            </a:r>
            <a:r>
              <a:rPr lang="ko-KR" altLang="en-US" dirty="0" err="1"/>
              <a:t>프리팹은</a:t>
            </a:r>
            <a:r>
              <a:rPr lang="ko-KR" altLang="en-US" dirty="0"/>
              <a:t> 원본이 되고 </a:t>
            </a:r>
            <a:r>
              <a:rPr lang="en-US" altLang="ko-KR" dirty="0"/>
              <a:t>[Hierarchy] </a:t>
            </a:r>
            <a:r>
              <a:rPr lang="ko-KR" altLang="en-US" dirty="0"/>
              <a:t>창에 있는 </a:t>
            </a:r>
            <a:r>
              <a:rPr lang="ko-KR" altLang="en-US" dirty="0" err="1"/>
              <a:t>프리팹은</a:t>
            </a:r>
            <a:r>
              <a:rPr lang="ko-KR" altLang="en-US" dirty="0"/>
              <a:t> 인스턴스가 되며</a:t>
            </a:r>
            <a:r>
              <a:rPr lang="en-US" altLang="ko-KR" dirty="0"/>
              <a:t>, </a:t>
            </a:r>
            <a:r>
              <a:rPr lang="ko-KR" altLang="en-US" dirty="0"/>
              <a:t>인스턴스가 된 </a:t>
            </a:r>
            <a:r>
              <a:rPr lang="ko-KR" altLang="en-US" dirty="0" err="1"/>
              <a:t>프리팹의</a:t>
            </a:r>
            <a:r>
              <a:rPr lang="ko-KR" altLang="en-US" dirty="0"/>
              <a:t> 이름이 파란색으로 표시된다</a:t>
            </a:r>
            <a:r>
              <a:rPr lang="en-US" altLang="ko-KR" dirty="0"/>
              <a:t>.</a:t>
            </a:r>
          </a:p>
          <a:p>
            <a:pPr lvl="2"/>
            <a:endParaRPr lang="en-US" altLang="ko-KR" b="0" dirty="0"/>
          </a:p>
          <a:p>
            <a:pPr lvl="2"/>
            <a:r>
              <a:rPr lang="ko-KR" altLang="en-US" dirty="0"/>
              <a:t>원본 </a:t>
            </a:r>
            <a:r>
              <a:rPr lang="ko-KR" altLang="en-US" dirty="0" err="1"/>
              <a:t>프리팹이</a:t>
            </a:r>
            <a:r>
              <a:rPr lang="ko-KR" altLang="en-US" dirty="0"/>
              <a:t> </a:t>
            </a:r>
            <a:r>
              <a:rPr lang="en-US" altLang="ko-KR" dirty="0"/>
              <a:t>[Project] </a:t>
            </a:r>
            <a:r>
              <a:rPr lang="ko-KR" altLang="en-US" dirty="0"/>
              <a:t>창에 있으므로 </a:t>
            </a:r>
            <a:r>
              <a:rPr lang="ko-KR" altLang="en-US" dirty="0" err="1"/>
              <a:t>씬에</a:t>
            </a:r>
            <a:r>
              <a:rPr lang="ko-KR" altLang="en-US" dirty="0"/>
              <a:t> 있는 </a:t>
            </a:r>
            <a:r>
              <a:rPr lang="ko-KR" altLang="en-US" dirty="0" err="1"/>
              <a:t>프리팹의</a:t>
            </a:r>
            <a:r>
              <a:rPr lang="ko-KR" altLang="en-US" dirty="0"/>
              <a:t> 인스턴스를 삭제해도 상관없다</a:t>
            </a:r>
            <a:r>
              <a:rPr lang="en-US" altLang="ko-KR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85FA43-8A2C-44B2-95B1-251FD9C6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3" y="2132857"/>
            <a:ext cx="3326589" cy="3378567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2B5F9830-DB1E-41FE-B5CA-87C5090364EE}"/>
              </a:ext>
            </a:extLst>
          </p:cNvPr>
          <p:cNvSpPr txBox="1">
            <a:spLocks/>
          </p:cNvSpPr>
          <p:nvPr/>
        </p:nvSpPr>
        <p:spPr bwMode="auto">
          <a:xfrm>
            <a:off x="8190029" y="184745"/>
            <a:ext cx="2295871" cy="49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프리팹 만들기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8B0872-CFA1-4960-961E-C19C3D8A04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15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1" y="1196752"/>
            <a:ext cx="8651328" cy="12241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프리팹 복제 및 변형하기</a:t>
            </a:r>
            <a:endParaRPr lang="en-US" altLang="ko-KR" dirty="0"/>
          </a:p>
          <a:p>
            <a:pPr lvl="2"/>
            <a:r>
              <a:rPr lang="ko-KR" altLang="en-US" dirty="0"/>
              <a:t>인스턴스로 복제될 수 있고 어느 </a:t>
            </a:r>
            <a:r>
              <a:rPr lang="ko-KR" altLang="en-US" dirty="0" err="1"/>
              <a:t>씬에서나</a:t>
            </a:r>
            <a:r>
              <a:rPr lang="ko-KR" altLang="en-US" dirty="0"/>
              <a:t> 사용 가능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dirty="0"/>
              <a:t>새로운 </a:t>
            </a:r>
            <a:r>
              <a:rPr lang="ko-KR" altLang="en-US" dirty="0" err="1"/>
              <a:t>씬을</a:t>
            </a:r>
            <a:r>
              <a:rPr lang="ko-KR" altLang="en-US" dirty="0"/>
              <a:t> 만들고 앞서 생성한 로봇의 </a:t>
            </a:r>
            <a:r>
              <a:rPr lang="ko-KR" altLang="en-US" dirty="0" err="1"/>
              <a:t>프리팹을</a:t>
            </a:r>
            <a:r>
              <a:rPr lang="ko-KR" altLang="en-US" dirty="0"/>
              <a:t> </a:t>
            </a:r>
            <a:r>
              <a:rPr lang="ko-KR" altLang="en-US" dirty="0" err="1"/>
              <a:t>씬에</a:t>
            </a:r>
            <a:r>
              <a:rPr lang="ko-KR" altLang="en-US" dirty="0"/>
              <a:t> </a:t>
            </a:r>
            <a:r>
              <a:rPr lang="ko-KR" altLang="en-US" dirty="0" err="1"/>
              <a:t>드래그해보자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6ACC7-0DB9-4ED3-B3AD-AFE996BF8A6A}"/>
              </a:ext>
            </a:extLst>
          </p:cNvPr>
          <p:cNvSpPr txBox="1"/>
          <p:nvPr/>
        </p:nvSpPr>
        <p:spPr>
          <a:xfrm>
            <a:off x="2855640" y="27089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961D5-8789-4CDA-8DDC-BC5CE2C7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425" y="2779472"/>
            <a:ext cx="4737961" cy="3668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151F01-4B02-4396-992D-8F8BF310F640}"/>
              </a:ext>
            </a:extLst>
          </p:cNvPr>
          <p:cNvSpPr txBox="1"/>
          <p:nvPr/>
        </p:nvSpPr>
        <p:spPr>
          <a:xfrm>
            <a:off x="7320136" y="3911352"/>
            <a:ext cx="2304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* </a:t>
            </a:r>
            <a:r>
              <a:rPr lang="ko-KR" altLang="en-US" sz="1100" dirty="0">
                <a:latin typeface="+mn-ea"/>
              </a:rPr>
              <a:t>원본으로부터 복제된 </a:t>
            </a:r>
            <a:r>
              <a:rPr lang="ko-KR" altLang="en-US" sz="1100" dirty="0" err="1">
                <a:latin typeface="+mn-ea"/>
              </a:rPr>
              <a:t>프리팹들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1738582C-23D9-4A90-8E43-97048643B049}"/>
              </a:ext>
            </a:extLst>
          </p:cNvPr>
          <p:cNvSpPr txBox="1">
            <a:spLocks/>
          </p:cNvSpPr>
          <p:nvPr/>
        </p:nvSpPr>
        <p:spPr bwMode="auto">
          <a:xfrm>
            <a:off x="7032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lang="ko-KR" altLang="en-US" dirty="0"/>
              <a:t>프리팹 복제 및 변형하기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C55264-60D9-4129-8887-D276CA4D47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900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1" y="1196752"/>
            <a:ext cx="8651328" cy="1224136"/>
          </a:xfrm>
        </p:spPr>
        <p:txBody>
          <a:bodyPr/>
          <a:lstStyle/>
          <a:p>
            <a:pPr lvl="1"/>
            <a:r>
              <a:rPr lang="ko-KR" altLang="en-US" dirty="0"/>
              <a:t>프리팹 원본을 수정해서 인스턴스 </a:t>
            </a:r>
            <a:r>
              <a:rPr lang="en-US" altLang="ko-KR" dirty="0"/>
              <a:t>(</a:t>
            </a:r>
            <a:r>
              <a:rPr lang="ko-KR" altLang="en-US" dirty="0"/>
              <a:t>복사본</a:t>
            </a:r>
            <a:r>
              <a:rPr lang="en-US" altLang="ko-KR" dirty="0"/>
              <a:t>)</a:t>
            </a:r>
            <a:r>
              <a:rPr lang="ko-KR" altLang="en-US" dirty="0"/>
              <a:t>을 모두 바꾸기 </a:t>
            </a:r>
            <a:endParaRPr lang="en-US" altLang="ko-KR" dirty="0"/>
          </a:p>
          <a:p>
            <a:pPr lvl="2"/>
            <a:r>
              <a:rPr lang="ko-KR" altLang="en-US" dirty="0"/>
              <a:t>프리팹 편집하기</a:t>
            </a:r>
            <a:endParaRPr lang="en-US" altLang="ko-KR" dirty="0"/>
          </a:p>
          <a:p>
            <a:pPr lvl="3"/>
            <a:r>
              <a:rPr lang="ko-KR" altLang="en-US" dirty="0"/>
              <a:t> </a:t>
            </a:r>
            <a:r>
              <a:rPr lang="ko-KR" altLang="en-US" dirty="0" err="1"/>
              <a:t>프리팹을</a:t>
            </a:r>
            <a:r>
              <a:rPr lang="ko-KR" altLang="en-US" dirty="0"/>
              <a:t> </a:t>
            </a:r>
            <a:r>
              <a:rPr lang="ko-KR" altLang="en-US" dirty="0" err="1"/>
              <a:t>더블클릭하거나</a:t>
            </a:r>
            <a:r>
              <a:rPr lang="ko-KR" altLang="en-US" dirty="0"/>
              <a:t> </a:t>
            </a:r>
            <a:r>
              <a:rPr lang="en-US" altLang="ko-KR" dirty="0"/>
              <a:t>&lt;Open Prefab&gt;</a:t>
            </a:r>
            <a:r>
              <a:rPr lang="ko-KR" altLang="en-US" dirty="0"/>
              <a:t>을 클릭하면 프리팹 편집 모드가 열린다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6ACC7-0DB9-4ED3-B3AD-AFE996BF8A6A}"/>
              </a:ext>
            </a:extLst>
          </p:cNvPr>
          <p:cNvSpPr txBox="1"/>
          <p:nvPr/>
        </p:nvSpPr>
        <p:spPr>
          <a:xfrm>
            <a:off x="2855640" y="27089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59E673-4C29-4B9C-9786-56CA25D2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2854480"/>
            <a:ext cx="5426592" cy="2743469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CEC7038E-E219-40B4-B040-26109AD943BF}"/>
              </a:ext>
            </a:extLst>
          </p:cNvPr>
          <p:cNvSpPr txBox="1">
            <a:spLocks/>
          </p:cNvSpPr>
          <p:nvPr/>
        </p:nvSpPr>
        <p:spPr bwMode="auto">
          <a:xfrm>
            <a:off x="7032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lang="ko-KR" altLang="en-US" dirty="0"/>
              <a:t>프리팹 복제 및 변형하기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36BF32-395B-4022-A221-BEA14E0361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73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1" y="1196752"/>
            <a:ext cx="8651328" cy="1224136"/>
          </a:xfrm>
        </p:spPr>
        <p:txBody>
          <a:bodyPr/>
          <a:lstStyle/>
          <a:p>
            <a:pPr lvl="1"/>
            <a:r>
              <a:rPr lang="ko-KR" altLang="en-US" dirty="0"/>
              <a:t>프리팹 편집모드</a:t>
            </a:r>
            <a:endParaRPr lang="en-US" altLang="ko-KR" dirty="0"/>
          </a:p>
          <a:p>
            <a:pPr lvl="2"/>
            <a:r>
              <a:rPr lang="ko-KR" altLang="en-US" dirty="0" err="1"/>
              <a:t>프리팹만</a:t>
            </a:r>
            <a:r>
              <a:rPr lang="ko-KR" altLang="en-US" dirty="0"/>
              <a:t> 편집할 수 있는 창</a:t>
            </a:r>
            <a:endParaRPr lang="en-US" altLang="ko-KR" dirty="0"/>
          </a:p>
          <a:p>
            <a:pPr lvl="3"/>
            <a:r>
              <a:rPr lang="ko-KR" altLang="en-US" dirty="0"/>
              <a:t>두 가지의 나가는 방법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F18A6C-C80E-4897-8FE4-A6E36E726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276873"/>
            <a:ext cx="5544616" cy="297398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998A5A3-874B-4E72-9552-B993C5E69470}"/>
              </a:ext>
            </a:extLst>
          </p:cNvPr>
          <p:cNvCxnSpPr>
            <a:cxnSpLocks/>
          </p:cNvCxnSpPr>
          <p:nvPr/>
        </p:nvCxnSpPr>
        <p:spPr>
          <a:xfrm>
            <a:off x="4943872" y="2240868"/>
            <a:ext cx="720080" cy="252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8DD540F-7266-48B5-91B9-FE751AD3EA2F}"/>
              </a:ext>
            </a:extLst>
          </p:cNvPr>
          <p:cNvCxnSpPr>
            <a:cxnSpLocks/>
          </p:cNvCxnSpPr>
          <p:nvPr/>
        </p:nvCxnSpPr>
        <p:spPr>
          <a:xfrm>
            <a:off x="3359696" y="2276872"/>
            <a:ext cx="576064" cy="252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279FF1F8-BD27-4D15-84F3-34D08594C1A8}"/>
              </a:ext>
            </a:extLst>
          </p:cNvPr>
          <p:cNvSpPr txBox="1">
            <a:spLocks/>
          </p:cNvSpPr>
          <p:nvPr/>
        </p:nvSpPr>
        <p:spPr bwMode="auto">
          <a:xfrm>
            <a:off x="7032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lang="ko-KR" altLang="en-US" dirty="0"/>
              <a:t>프리팹 복제 및 변형하기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155942-24BA-492E-B561-6BD9DDCDB9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060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1" y="1196752"/>
            <a:ext cx="8651328" cy="1224136"/>
          </a:xfrm>
        </p:spPr>
        <p:txBody>
          <a:bodyPr/>
          <a:lstStyle/>
          <a:p>
            <a:pPr lvl="1"/>
            <a:r>
              <a:rPr lang="ko-KR" altLang="en-US" dirty="0"/>
              <a:t>프리팹 편집모드</a:t>
            </a:r>
            <a:endParaRPr lang="en-US" altLang="ko-KR" dirty="0"/>
          </a:p>
          <a:p>
            <a:pPr lvl="2"/>
            <a:r>
              <a:rPr lang="ko-KR" altLang="en-US" dirty="0"/>
              <a:t>프리팹 원본 수정</a:t>
            </a:r>
            <a:endParaRPr lang="en-US" altLang="ko-KR" dirty="0"/>
          </a:p>
          <a:p>
            <a:pPr lvl="3"/>
            <a:r>
              <a:rPr lang="ko-KR" altLang="en-US" dirty="0"/>
              <a:t>수정 후 나가면 복제 </a:t>
            </a:r>
            <a:r>
              <a:rPr lang="ko-KR" altLang="en-US" dirty="0" err="1"/>
              <a:t>프리팹들이</a:t>
            </a:r>
            <a:r>
              <a:rPr lang="ko-KR" altLang="en-US" dirty="0"/>
              <a:t> 모두 적용되는 것을 볼 수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3EDD53-443B-4336-8F8D-C060BEF8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205" y="2348881"/>
            <a:ext cx="5508104" cy="3715915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06640DA6-98D7-4ED3-BD80-DD344CEF3F7B}"/>
              </a:ext>
            </a:extLst>
          </p:cNvPr>
          <p:cNvSpPr txBox="1">
            <a:spLocks/>
          </p:cNvSpPr>
          <p:nvPr/>
        </p:nvSpPr>
        <p:spPr bwMode="auto">
          <a:xfrm>
            <a:off x="7032104" y="158267"/>
            <a:ext cx="3502410" cy="57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lang="ko-KR" altLang="en-US" dirty="0"/>
              <a:t>프리팹 복제 및 변형하기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D1F366-5E1D-44E8-A9A0-719621B956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864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1" y="1196752"/>
            <a:ext cx="8651328" cy="1728192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프리팹 인스턴스에서 변형하기</a:t>
            </a:r>
            <a:endParaRPr lang="en-US" altLang="ko-KR" dirty="0"/>
          </a:p>
          <a:p>
            <a:pPr lvl="2"/>
            <a:r>
              <a:rPr lang="ko-KR" altLang="en-US" dirty="0"/>
              <a:t>프리팹 인스턴스</a:t>
            </a:r>
            <a:r>
              <a:rPr lang="en-US" altLang="ko-KR" dirty="0"/>
              <a:t>(</a:t>
            </a:r>
            <a:r>
              <a:rPr lang="ko-KR" altLang="en-US" dirty="0"/>
              <a:t>복사본</a:t>
            </a:r>
            <a:r>
              <a:rPr lang="en-US" altLang="ko-KR" dirty="0"/>
              <a:t>) </a:t>
            </a:r>
            <a:r>
              <a:rPr lang="ko-KR" altLang="en-US" dirty="0"/>
              <a:t>를 변형하여 원본에 적용시키기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인스턴스 중 하나를 변형한다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DEF3C4E-703C-424C-AECD-ED8DB66A0FC7}"/>
              </a:ext>
            </a:extLst>
          </p:cNvPr>
          <p:cNvSpPr txBox="1">
            <a:spLocks/>
          </p:cNvSpPr>
          <p:nvPr/>
        </p:nvSpPr>
        <p:spPr bwMode="auto">
          <a:xfrm>
            <a:off x="6419528" y="184745"/>
            <a:ext cx="4248472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lang="ko-KR" altLang="en-US" dirty="0"/>
              <a:t>프리팹 인스턴스에서 변형하기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0EEF1-F02E-4547-AB99-16CC36BB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3068961"/>
            <a:ext cx="3241154" cy="28058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89C1FD-70DA-4CEC-939B-5C25CE8EC7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08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1" y="1196752"/>
            <a:ext cx="8651328" cy="1728192"/>
          </a:xfrm>
        </p:spPr>
        <p:txBody>
          <a:bodyPr/>
          <a:lstStyle/>
          <a:p>
            <a:pPr lvl="2"/>
            <a:r>
              <a:rPr lang="ko-KR" altLang="en-US" dirty="0"/>
              <a:t>수정된 프리팹 인스턴스를 선택하고 </a:t>
            </a:r>
            <a:endParaRPr lang="en-US" altLang="ko-KR" dirty="0"/>
          </a:p>
          <a:p>
            <a:pPr lvl="2"/>
            <a:r>
              <a:rPr lang="en-US" altLang="ko-KR" dirty="0"/>
              <a:t>[Inspector] </a:t>
            </a:r>
            <a:r>
              <a:rPr lang="ko-KR" altLang="en-US" dirty="0"/>
              <a:t>창에서 프리팹 메뉴의 </a:t>
            </a:r>
            <a:r>
              <a:rPr lang="en-US" altLang="ko-KR" dirty="0"/>
              <a:t>[Overrides]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3"/>
            <a:r>
              <a:rPr lang="ko-KR" altLang="en-US" dirty="0"/>
              <a:t>변화된 내용이 구체적으로 나타난다</a:t>
            </a:r>
            <a:r>
              <a:rPr lang="en-US" altLang="ko-KR" dirty="0"/>
              <a:t>.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DEF3C4E-703C-424C-AECD-ED8DB66A0FC7}"/>
              </a:ext>
            </a:extLst>
          </p:cNvPr>
          <p:cNvSpPr txBox="1">
            <a:spLocks/>
          </p:cNvSpPr>
          <p:nvPr/>
        </p:nvSpPr>
        <p:spPr bwMode="auto">
          <a:xfrm>
            <a:off x="6419528" y="184745"/>
            <a:ext cx="4248472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lang="ko-KR" altLang="en-US" dirty="0"/>
              <a:t>프리팹 인스턴스에서 변형하기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C3217C-4F19-4312-8B04-6ADFD16FB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7" y="2422106"/>
            <a:ext cx="3107177" cy="2805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A9F1A-BE35-4759-9CBA-DF46B703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948" y="2422107"/>
            <a:ext cx="3241154" cy="28058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E4CEE1-CA55-4732-82E1-84CC4DC1EB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345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프리팹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EA1FBA-F244-4097-B674-E066C0A392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75521" y="1196752"/>
            <a:ext cx="8651328" cy="1728192"/>
          </a:xfrm>
        </p:spPr>
        <p:txBody>
          <a:bodyPr/>
          <a:lstStyle/>
          <a:p>
            <a:pPr lvl="2"/>
            <a:r>
              <a:rPr lang="en-US" altLang="ko-KR" dirty="0"/>
              <a:t>&lt;Revert All&gt;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수정을 취소하고 프리팹 원본으로 돌림</a:t>
            </a:r>
            <a:endParaRPr lang="en-US" altLang="ko-KR" dirty="0"/>
          </a:p>
          <a:p>
            <a:pPr lvl="2"/>
            <a:r>
              <a:rPr lang="en-US" altLang="ko-KR" dirty="0"/>
              <a:t>&lt;Apply All&gt;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프리팹 원본까지 수정하여 전체 프리팹 인스턴스에 영향을 끼침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DEF3C4E-703C-424C-AECD-ED8DB66A0FC7}"/>
              </a:ext>
            </a:extLst>
          </p:cNvPr>
          <p:cNvSpPr txBox="1">
            <a:spLocks/>
          </p:cNvSpPr>
          <p:nvPr/>
        </p:nvSpPr>
        <p:spPr bwMode="auto">
          <a:xfrm>
            <a:off x="6419528" y="184745"/>
            <a:ext cx="4248472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lang="ko-KR" altLang="en-US" dirty="0"/>
              <a:t>프리팹 인스턴스에서 변형하기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F3D334-1E8D-4031-A059-A316C98B0D4E}"/>
              </a:ext>
            </a:extLst>
          </p:cNvPr>
          <p:cNvGrpSpPr/>
          <p:nvPr/>
        </p:nvGrpSpPr>
        <p:grpSpPr>
          <a:xfrm>
            <a:off x="2423592" y="1965419"/>
            <a:ext cx="7842580" cy="4724605"/>
            <a:chOff x="1330039" y="2038608"/>
            <a:chExt cx="7842580" cy="47246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AC3217C-4F19-4312-8B04-6ADFD16F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9346" y="2038608"/>
              <a:ext cx="2520280" cy="227588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453158-56E1-46C8-936C-D9D9EE19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7616" y="4498679"/>
              <a:ext cx="2412776" cy="226453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F23C1B0-8D2D-4184-8C9D-BD3DB61BA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1262" y="4506855"/>
              <a:ext cx="2836168" cy="2248182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6AEEC06-ED80-4D73-8257-2D547AE0E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784" y="4054832"/>
              <a:ext cx="504056" cy="7200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C2496C3-BC36-4C8E-A0C6-DF9100298E6E}"/>
                </a:ext>
              </a:extLst>
            </p:cNvPr>
            <p:cNvCxnSpPr>
              <a:cxnSpLocks/>
            </p:cNvCxnSpPr>
            <p:nvPr/>
          </p:nvCxnSpPr>
          <p:spPr>
            <a:xfrm>
              <a:off x="6205761" y="4054832"/>
              <a:ext cx="445566" cy="6480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57DA59-4EC5-4218-86A6-4CC6D54AA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0039" y="2066315"/>
              <a:ext cx="2596946" cy="224818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A68A77-54E0-43CF-89DF-CBDC79E7F139}"/>
                </a:ext>
              </a:extLst>
            </p:cNvPr>
            <p:cNvSpPr txBox="1"/>
            <p:nvPr/>
          </p:nvSpPr>
          <p:spPr>
            <a:xfrm>
              <a:off x="6531987" y="3717613"/>
              <a:ext cx="264063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+mn-ea"/>
                </a:rPr>
                <a:t>* </a:t>
              </a:r>
              <a:r>
                <a:rPr lang="ko-KR" altLang="en-US" sz="1100" dirty="0">
                  <a:latin typeface="+mn-ea"/>
                </a:rPr>
                <a:t>일부 기능만 선택하고 적용시키거나 되돌릴 수도 있다 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985033-1B38-4CF0-9F2D-5119ACAFD0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8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2952328" cy="792088"/>
          </a:xfrm>
        </p:spPr>
        <p:txBody>
          <a:bodyPr/>
          <a:lstStyle/>
          <a:p>
            <a:pPr lvl="1"/>
            <a:r>
              <a:rPr lang="ko-KR" altLang="en-US" dirty="0"/>
              <a:t>유니티 에디터의 구성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D35D682-1FF0-4A20-BFD4-B3A3ACE36849}"/>
              </a:ext>
            </a:extLst>
          </p:cNvPr>
          <p:cNvGrpSpPr/>
          <p:nvPr/>
        </p:nvGrpSpPr>
        <p:grpSpPr>
          <a:xfrm>
            <a:off x="1638835" y="1844825"/>
            <a:ext cx="6074176" cy="4032448"/>
            <a:chOff x="2104929" y="1884857"/>
            <a:chExt cx="6754090" cy="448382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CB7C438-DB35-48F1-9029-0421517BD9B4}"/>
                </a:ext>
              </a:extLst>
            </p:cNvPr>
            <p:cNvGrpSpPr/>
            <p:nvPr/>
          </p:nvGrpSpPr>
          <p:grpSpPr>
            <a:xfrm>
              <a:off x="2104929" y="1884857"/>
              <a:ext cx="6754090" cy="4483821"/>
              <a:chOff x="2104929" y="1884857"/>
              <a:chExt cx="6754090" cy="448382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9E5AF26-C5E5-46CF-9825-EE99C9BD03D5}"/>
                  </a:ext>
                </a:extLst>
              </p:cNvPr>
              <p:cNvSpPr txBox="1"/>
              <p:nvPr/>
            </p:nvSpPr>
            <p:spPr>
              <a:xfrm>
                <a:off x="4344558" y="1987858"/>
                <a:ext cx="809582" cy="410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씬 뷰</a:t>
                </a: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471170F0-F06C-4A16-A87E-4050833D1C97}"/>
                  </a:ext>
                </a:extLst>
              </p:cNvPr>
              <p:cNvGrpSpPr/>
              <p:nvPr/>
            </p:nvGrpSpPr>
            <p:grpSpPr>
              <a:xfrm>
                <a:off x="2104929" y="1884857"/>
                <a:ext cx="6754090" cy="4483821"/>
                <a:chOff x="2104929" y="1884857"/>
                <a:chExt cx="6754090" cy="4483821"/>
              </a:xfrm>
            </p:grpSpPr>
            <p:pic>
              <p:nvPicPr>
                <p:cNvPr id="45" name="_x237467976">
                  <a:extLst>
                    <a:ext uri="{FF2B5EF4-FFF2-40B4-BE49-F238E27FC236}">
                      <a16:creationId xmlns:a16="http://schemas.microsoft.com/office/drawing/2014/main" id="{84BAC59C-0561-43CD-9B49-0E65F667ED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67944" y="2780928"/>
                  <a:ext cx="4791075" cy="3587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FE3F8DF-C2BA-4EDF-AEA5-947583232D03}"/>
                    </a:ext>
                  </a:extLst>
                </p:cNvPr>
                <p:cNvSpPr txBox="1"/>
                <p:nvPr/>
              </p:nvSpPr>
              <p:spPr>
                <a:xfrm>
                  <a:off x="2265850" y="4288704"/>
                  <a:ext cx="1232020" cy="4106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/>
                    <a:t>프로젝트</a:t>
                  </a:r>
                </a:p>
              </p:txBody>
            </p: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74619565-C319-4215-84BC-2993E8BC88DF}"/>
                    </a:ext>
                  </a:extLst>
                </p:cNvPr>
                <p:cNvCxnSpPr>
                  <a:cxnSpLocks/>
                  <a:stCxn id="46" idx="3"/>
                </p:cNvCxnSpPr>
                <p:nvPr/>
              </p:nvCxnSpPr>
              <p:spPr>
                <a:xfrm>
                  <a:off x="3497870" y="4494041"/>
                  <a:ext cx="786098" cy="6907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7D61472-C73C-4973-96EB-582849E0C5D0}"/>
                    </a:ext>
                  </a:extLst>
                </p:cNvPr>
                <p:cNvSpPr txBox="1"/>
                <p:nvPr/>
              </p:nvSpPr>
              <p:spPr>
                <a:xfrm>
                  <a:off x="2104929" y="3392633"/>
                  <a:ext cx="1488690" cy="4106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/>
                    <a:t>하이어라키</a:t>
                  </a:r>
                  <a:endParaRPr lang="ko-KR" altLang="en-US" b="1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D10B8DD-4A14-4439-A9BF-3575A6D7B72D}"/>
                    </a:ext>
                  </a:extLst>
                </p:cNvPr>
                <p:cNvSpPr txBox="1"/>
                <p:nvPr/>
              </p:nvSpPr>
              <p:spPr>
                <a:xfrm>
                  <a:off x="5984022" y="1966649"/>
                  <a:ext cx="1066254" cy="4106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/>
                    <a:t>게임 뷰</a:t>
                  </a:r>
                </a:p>
              </p:txBody>
            </p: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A1F86DFC-C43B-46AE-BE4D-945F5384C6D5}"/>
                    </a:ext>
                  </a:extLst>
                </p:cNvPr>
                <p:cNvCxnSpPr>
                  <a:cxnSpLocks/>
                  <a:stCxn id="49" idx="2"/>
                </p:cNvCxnSpPr>
                <p:nvPr/>
              </p:nvCxnSpPr>
              <p:spPr>
                <a:xfrm flipH="1">
                  <a:off x="5541925" y="2377322"/>
                  <a:ext cx="975224" cy="7771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0F4E972-F4EF-4B5F-A041-062946EF5022}"/>
                    </a:ext>
                  </a:extLst>
                </p:cNvPr>
                <p:cNvSpPr txBox="1"/>
                <p:nvPr/>
              </p:nvSpPr>
              <p:spPr>
                <a:xfrm>
                  <a:off x="7516241" y="1987858"/>
                  <a:ext cx="1232020" cy="4106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err="1"/>
                    <a:t>인스펙터</a:t>
                  </a:r>
                  <a:endParaRPr lang="ko-KR" altLang="en-US" b="1" dirty="0"/>
                </a:p>
              </p:txBody>
            </p: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3D565477-D04A-43A5-8923-D749D28A8EDA}"/>
                    </a:ext>
                  </a:extLst>
                </p:cNvPr>
                <p:cNvCxnSpPr>
                  <a:cxnSpLocks/>
                  <a:stCxn id="51" idx="2"/>
                </p:cNvCxnSpPr>
                <p:nvPr/>
              </p:nvCxnSpPr>
              <p:spPr>
                <a:xfrm flipH="1">
                  <a:off x="7937462" y="2398531"/>
                  <a:ext cx="194789" cy="75598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9FEEE63-5359-426D-8A15-98C6A8BEA75F}"/>
                    </a:ext>
                  </a:extLst>
                </p:cNvPr>
                <p:cNvSpPr txBox="1"/>
                <p:nvPr/>
              </p:nvSpPr>
              <p:spPr>
                <a:xfrm>
                  <a:off x="3302308" y="1884857"/>
                  <a:ext cx="809582" cy="4106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/>
                    <a:t>툴 바</a:t>
                  </a:r>
                </a:p>
              </p:txBody>
            </p: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8909E89E-3A36-49C8-897E-064701977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690" y="3317708"/>
                  <a:ext cx="645069" cy="3286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2580E179-4B8B-44A4-9AB3-607BF3336999}"/>
                  </a:ext>
                </a:extLst>
              </p:cNvPr>
              <p:cNvCxnSpPr>
                <a:cxnSpLocks/>
                <a:stCxn id="42" idx="2"/>
              </p:cNvCxnSpPr>
              <p:nvPr/>
            </p:nvCxnSpPr>
            <p:spPr>
              <a:xfrm>
                <a:off x="4749349" y="2398531"/>
                <a:ext cx="428201" cy="7278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9DC849F-863B-43D1-8512-93EFDC420141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3707099" y="2295530"/>
              <a:ext cx="428201" cy="7277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 descr="뷰는 기존 창의 양쪽 측면 또는 하단에 도킹할 수 있습니다">
            <a:extLst>
              <a:ext uri="{FF2B5EF4-FFF2-40B4-BE49-F238E27FC236}">
                <a16:creationId xmlns:a16="http://schemas.microsoft.com/office/drawing/2014/main" id="{A244F00D-7CF0-4687-9406-7E25833954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65" y="4130097"/>
            <a:ext cx="2439699" cy="177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67CAED-14C5-452E-8725-B234D2968E38}"/>
              </a:ext>
            </a:extLst>
          </p:cNvPr>
          <p:cNvSpPr txBox="1"/>
          <p:nvPr/>
        </p:nvSpPr>
        <p:spPr>
          <a:xfrm>
            <a:off x="8112224" y="61653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0541ECDB-1A47-4330-88A7-EB2A3D5B1A0E}"/>
              </a:ext>
            </a:extLst>
          </p:cNvPr>
          <p:cNvSpPr txBox="1">
            <a:spLocks/>
          </p:cNvSpPr>
          <p:nvPr/>
        </p:nvSpPr>
        <p:spPr bwMode="auto">
          <a:xfrm>
            <a:off x="7484724" y="5922322"/>
            <a:ext cx="2395303" cy="277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ko-KR" altLang="en-US" sz="1200"/>
              <a:t>자유로운 창 이동 가능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EB1C76-9FF6-4AFE-A417-CEB318B64F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75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023BA-7E05-8E8D-CD48-3DAC967D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Session outline</a:t>
            </a:r>
            <a:r>
              <a:rPr lang="en-US" altLang="ko-KR" sz="1400" dirty="0"/>
              <a:t>(https://bit.ly/EssentialsLive2022)</a:t>
            </a:r>
            <a:endParaRPr lang="ko-KR" altLang="en-US" sz="1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DCB0E-BE1D-954A-377D-C73C5F85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Welcome</a:t>
            </a:r>
          </a:p>
          <a:p>
            <a:r>
              <a:rPr lang="en-US" altLang="ko-KR" dirty="0"/>
              <a:t>Session overview</a:t>
            </a:r>
          </a:p>
          <a:p>
            <a:pPr lvl="1"/>
            <a:r>
              <a:rPr lang="en-US" altLang="ko-KR" dirty="0"/>
              <a:t>Housekeeping and helpful tips</a:t>
            </a:r>
          </a:p>
          <a:p>
            <a:pPr lvl="1"/>
            <a:r>
              <a:rPr lang="en-US" altLang="ko-KR" dirty="0"/>
              <a:t>Goal for the session</a:t>
            </a:r>
          </a:p>
          <a:p>
            <a:r>
              <a:rPr lang="en-US" altLang="ko-KR" dirty="0"/>
              <a:t>Platformer Microgame</a:t>
            </a:r>
          </a:p>
          <a:p>
            <a:pPr lvl="1"/>
            <a:r>
              <a:rPr lang="en-US" altLang="ko-KR" dirty="0"/>
              <a:t>Add and customize a prop</a:t>
            </a:r>
          </a:p>
          <a:p>
            <a:pPr lvl="1"/>
            <a:r>
              <a:rPr lang="en-US" altLang="ko-KR" dirty="0"/>
              <a:t>Add a celebration object</a:t>
            </a:r>
          </a:p>
          <a:p>
            <a:pPr lvl="1"/>
            <a:r>
              <a:rPr lang="en-US" altLang="ko-KR" dirty="0"/>
              <a:t>Mod your game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19D54-43E5-F391-8C69-B3CB66A07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CE657-D90B-39A7-7F95-1F629D8F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AB7EF4-7CF2-EDA9-E5C6-C1E121E3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48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01B32-36D0-AAC7-EF19-0E6FE61C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Platformer Microgame </a:t>
            </a:r>
            <a:r>
              <a:rPr lang="en-US" altLang="ko-KR" sz="2000" dirty="0"/>
              <a:t>step 1 of 1</a:t>
            </a:r>
            <a:br>
              <a:rPr lang="en-US" altLang="ko-KR" sz="2000" dirty="0"/>
            </a:br>
            <a:r>
              <a:rPr lang="en-US" altLang="ko-KR" dirty="0"/>
              <a:t>Explore Unity Editor and Play the Game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08FFA-5566-5A4A-729D-EAEBB3006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65" y="1847850"/>
            <a:ext cx="10515600" cy="4351338"/>
          </a:xfrm>
        </p:spPr>
        <p:txBody>
          <a:bodyPr/>
          <a:lstStyle/>
          <a:p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en-US" altLang="ko-KR" dirty="0"/>
              <a:t>Hub, open your Platformer Microgame project.</a:t>
            </a:r>
          </a:p>
          <a:p>
            <a:r>
              <a:rPr lang="en-US" altLang="ko-KR" dirty="0"/>
              <a:t>Close the tutorial dialog window.</a:t>
            </a:r>
          </a:p>
          <a:p>
            <a:r>
              <a:rPr lang="en-US" altLang="ko-KR" dirty="0"/>
              <a:t>In the Hierarchy window, select the </a:t>
            </a:r>
            <a:br>
              <a:rPr lang="en-US" altLang="ko-KR" dirty="0"/>
            </a:br>
            <a:r>
              <a:rPr lang="en-US" altLang="ko-KR" dirty="0"/>
              <a:t>grey arrow to expand the contents </a:t>
            </a:r>
            <a:br>
              <a:rPr lang="en-US" altLang="ko-KR" dirty="0"/>
            </a:br>
            <a:r>
              <a:rPr lang="en-US" altLang="ko-KR" dirty="0"/>
              <a:t>of the </a:t>
            </a:r>
            <a:r>
              <a:rPr lang="en-US" altLang="ko-KR" dirty="0" err="1"/>
              <a:t>SampleScene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Select the Play button to test game, </a:t>
            </a:r>
            <a:br>
              <a:rPr lang="en-US" altLang="ko-KR" dirty="0"/>
            </a:br>
            <a:r>
              <a:rPr lang="en-US" altLang="ko-KR" dirty="0"/>
              <a:t>then select it again to stop.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AB0D1-D788-2F35-0D13-99743D6F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2967F-5B54-76FD-0C7A-8C6D5130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9AA9E0-9E6E-F836-F54D-FB52CB4D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9CD885-1DAF-2F3C-79C4-DB0ED0AD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888" y="2605053"/>
            <a:ext cx="5534112" cy="2881347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243025F-A246-FBC2-736C-14F72D59D101}"/>
              </a:ext>
            </a:extLst>
          </p:cNvPr>
          <p:cNvSpPr/>
          <p:nvPr/>
        </p:nvSpPr>
        <p:spPr>
          <a:xfrm>
            <a:off x="6814247" y="3374431"/>
            <a:ext cx="978802" cy="1710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07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52261-D862-6ACE-DBC3-3A269381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F1B4C-94AC-854E-DFB9-B85CDCF80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85C51E-DEC3-B0B1-8FE0-613CED29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7C0BC-7ABA-5C63-6FCA-C53F48E0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615A1-C82F-AC75-47ED-8F1BF51D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9368D8-8445-0B07-A93B-69E72F8C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6" y="0"/>
            <a:ext cx="1166996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5E62C1-DEAA-20C9-7392-770255A70E70}"/>
              </a:ext>
            </a:extLst>
          </p:cNvPr>
          <p:cNvSpPr txBox="1"/>
          <p:nvPr/>
        </p:nvSpPr>
        <p:spPr>
          <a:xfrm>
            <a:off x="4163586" y="1100634"/>
            <a:ext cx="4315442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Unity Hub </a:t>
            </a:r>
            <a:r>
              <a:rPr lang="ko-KR" altLang="en-US" sz="4400" dirty="0"/>
              <a:t>실행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5C73C7-51AB-67EF-7307-A7E1356E881D}"/>
              </a:ext>
            </a:extLst>
          </p:cNvPr>
          <p:cNvSpPr/>
          <p:nvPr/>
        </p:nvSpPr>
        <p:spPr>
          <a:xfrm>
            <a:off x="10332276" y="681037"/>
            <a:ext cx="1313050" cy="4635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875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CC5C2-F529-F034-6170-667F572A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45DC6-30F1-C2FE-3809-0603446D2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72BC9-3871-18EA-E50E-0122FEF2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031219-7523-B06A-0314-CEA09CF1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D5BB95-C649-D1B4-F920-67A219F0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0C335A-A5F9-3B77-9974-F259940B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1" y="0"/>
            <a:ext cx="11666917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BDB352-64D5-22D7-DCBD-233A444183CA}"/>
              </a:ext>
            </a:extLst>
          </p:cNvPr>
          <p:cNvSpPr txBox="1"/>
          <p:nvPr/>
        </p:nvSpPr>
        <p:spPr>
          <a:xfrm>
            <a:off x="596327" y="1870075"/>
            <a:ext cx="10075606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2D Platformer Microgame </a:t>
            </a:r>
            <a:r>
              <a:rPr lang="ko-KR" altLang="en-US" sz="4400" dirty="0"/>
              <a:t>템플릿 선택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BCFAC67-6E38-A693-13F9-E5D246599F1C}"/>
              </a:ext>
            </a:extLst>
          </p:cNvPr>
          <p:cNvSpPr/>
          <p:nvPr/>
        </p:nvSpPr>
        <p:spPr>
          <a:xfrm>
            <a:off x="10328578" y="6221414"/>
            <a:ext cx="1482421" cy="5278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0D6E843-96AE-B1C0-3E35-2DD3E28D4C68}"/>
              </a:ext>
            </a:extLst>
          </p:cNvPr>
          <p:cNvSpPr/>
          <p:nvPr/>
        </p:nvSpPr>
        <p:spPr>
          <a:xfrm>
            <a:off x="8153400" y="5335527"/>
            <a:ext cx="3397537" cy="5278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C9AF2F1-4F52-A1FD-3BFC-9CA0079F239E}"/>
              </a:ext>
            </a:extLst>
          </p:cNvPr>
          <p:cNvSpPr/>
          <p:nvPr/>
        </p:nvSpPr>
        <p:spPr>
          <a:xfrm>
            <a:off x="8153399" y="4521536"/>
            <a:ext cx="3397537" cy="5278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4D39586-3883-7874-D8F3-74E1C8584962}"/>
              </a:ext>
            </a:extLst>
          </p:cNvPr>
          <p:cNvSpPr/>
          <p:nvPr/>
        </p:nvSpPr>
        <p:spPr>
          <a:xfrm>
            <a:off x="4755863" y="657339"/>
            <a:ext cx="2665526" cy="3632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C47CF-8E10-0E0B-3104-845EAC093CC6}"/>
              </a:ext>
            </a:extLst>
          </p:cNvPr>
          <p:cNvSpPr txBox="1"/>
          <p:nvPr/>
        </p:nvSpPr>
        <p:spPr>
          <a:xfrm>
            <a:off x="513243" y="3484909"/>
            <a:ext cx="1882247" cy="92333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에디터버전 확인</a:t>
            </a:r>
            <a:endParaRPr lang="en-US" altLang="ko-KR" dirty="0"/>
          </a:p>
          <a:p>
            <a:r>
              <a:rPr lang="ko-KR" altLang="en-US" dirty="0"/>
              <a:t>프로젝트명 지정</a:t>
            </a:r>
            <a:endParaRPr lang="en-US" altLang="ko-KR" dirty="0"/>
          </a:p>
          <a:p>
            <a:r>
              <a:rPr lang="ko-KR" altLang="en-US" dirty="0"/>
              <a:t>작업 폴더 지정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4947A8-DD52-BB4B-D388-BD53330B8FD1}"/>
              </a:ext>
            </a:extLst>
          </p:cNvPr>
          <p:cNvCxnSpPr>
            <a:cxnSpLocks/>
          </p:cNvCxnSpPr>
          <p:nvPr/>
        </p:nvCxnSpPr>
        <p:spPr>
          <a:xfrm flipV="1">
            <a:off x="2314924" y="888086"/>
            <a:ext cx="3546446" cy="2719050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9A4DE3A-8FA4-95E7-8EFF-0DC17EB150FF}"/>
              </a:ext>
            </a:extLst>
          </p:cNvPr>
          <p:cNvCxnSpPr>
            <a:cxnSpLocks/>
          </p:cNvCxnSpPr>
          <p:nvPr/>
        </p:nvCxnSpPr>
        <p:spPr>
          <a:xfrm>
            <a:off x="2314924" y="3891779"/>
            <a:ext cx="5947568" cy="947885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0C4BCB7-E8A7-E9FE-D872-3282E44ACFF2}"/>
              </a:ext>
            </a:extLst>
          </p:cNvPr>
          <p:cNvCxnSpPr>
            <a:cxnSpLocks/>
          </p:cNvCxnSpPr>
          <p:nvPr/>
        </p:nvCxnSpPr>
        <p:spPr>
          <a:xfrm>
            <a:off x="2209800" y="4270117"/>
            <a:ext cx="6052692" cy="1409020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629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C4549-2796-60DE-6357-2FECB49A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570C4C-B25D-424E-32A9-D6644AFB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CE906A-6A18-1274-AB07-D9BBAF941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B4DBE-FCD7-17EC-6876-DD436103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847BA-E1AE-E888-1200-19ED1FB8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D845BE-FF67-3D2E-DEFD-A98E0C4E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76"/>
            <a:ext cx="12192000" cy="64634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29F5E5-C6F7-57A2-637A-D3193C241700}"/>
              </a:ext>
            </a:extLst>
          </p:cNvPr>
          <p:cNvSpPr txBox="1"/>
          <p:nvPr/>
        </p:nvSpPr>
        <p:spPr>
          <a:xfrm>
            <a:off x="5571368" y="3567541"/>
            <a:ext cx="4572551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4400"/>
              <a:t>프로젝트 생성 중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397526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17E50-E45E-1D0E-294C-0B3D2A5E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1260C-5665-E822-1344-C64ECB459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660C9-DFAB-AA8A-F6D3-892F2A7A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6711C-A8AE-5D39-E0CA-E6B2804A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A00D04-BFD5-6521-0F6B-693A5CDF9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89229F-4CB8-B195-A794-2C57D1EA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67" y="0"/>
            <a:ext cx="9049466" cy="685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CCACC1-0803-04FD-A4B5-0F60DF829F5C}"/>
              </a:ext>
            </a:extLst>
          </p:cNvPr>
          <p:cNvSpPr/>
          <p:nvPr/>
        </p:nvSpPr>
        <p:spPr>
          <a:xfrm>
            <a:off x="4383711" y="6219825"/>
            <a:ext cx="1609227" cy="5016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B8600-93E6-898C-C29C-AA5BCAEEA6C0}"/>
              </a:ext>
            </a:extLst>
          </p:cNvPr>
          <p:cNvSpPr txBox="1"/>
          <p:nvPr/>
        </p:nvSpPr>
        <p:spPr>
          <a:xfrm>
            <a:off x="2364240" y="6235740"/>
            <a:ext cx="184691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err="1"/>
              <a:t>LoadScene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088783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CBA8A-E8A8-932B-0971-209E528F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5EE364-0E07-87C8-A4C9-64337DC7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214300-799F-C221-191D-10AC0DAE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1B817-93B5-AE15-8BFD-431229519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C29E00-65F6-22F3-68E8-E87BAD1B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6FEF7A-063A-20DF-C04D-256EFB54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27"/>
            <a:ext cx="12192000" cy="6655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1795C5-F7DA-EFA3-5C3A-91C7C4B24082}"/>
              </a:ext>
            </a:extLst>
          </p:cNvPr>
          <p:cNvSpPr txBox="1"/>
          <p:nvPr/>
        </p:nvSpPr>
        <p:spPr>
          <a:xfrm>
            <a:off x="2486090" y="1395661"/>
            <a:ext cx="4087547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게임 편집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31077-FA35-D3AB-DC65-4E05A6410B37}"/>
              </a:ext>
            </a:extLst>
          </p:cNvPr>
          <p:cNvSpPr txBox="1"/>
          <p:nvPr/>
        </p:nvSpPr>
        <p:spPr>
          <a:xfrm>
            <a:off x="8077063" y="1154439"/>
            <a:ext cx="190513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Tutorials</a:t>
            </a:r>
            <a:r>
              <a:rPr lang="ko-KR" altLang="en-US" dirty="0"/>
              <a:t> 탭 닫기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2EBDD8E-C570-9C15-0BDE-774E013D2E9F}"/>
              </a:ext>
            </a:extLst>
          </p:cNvPr>
          <p:cNvSpPr/>
          <p:nvPr/>
        </p:nvSpPr>
        <p:spPr>
          <a:xfrm>
            <a:off x="10067465" y="526256"/>
            <a:ext cx="556680" cy="3223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4188AC-7770-EFA6-AEA6-06D642CE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38" y="2592729"/>
            <a:ext cx="4073924" cy="14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29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54BAB-4CA3-1ADD-5116-2F07F5A2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5C38F-C501-055F-37BB-B3F504A0F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68255-90A2-91AB-1BFD-9AD90627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C03C1-B240-F3CB-9235-234BC2071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C40AC-05C1-6480-99B0-BE6F2A69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0CE91A-EF42-D21C-AC5B-04FC12E8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3" y="0"/>
            <a:ext cx="1145733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C2A0FA-39E1-CE06-A45C-42AEA699BE18}"/>
              </a:ext>
            </a:extLst>
          </p:cNvPr>
          <p:cNvSpPr txBox="1"/>
          <p:nvPr/>
        </p:nvSpPr>
        <p:spPr>
          <a:xfrm>
            <a:off x="3676784" y="876797"/>
            <a:ext cx="4087547" cy="76944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게임 실행 화면</a:t>
            </a:r>
          </a:p>
        </p:txBody>
      </p:sp>
    </p:spTree>
    <p:extLst>
      <p:ext uri="{BB962C8B-B14F-4D97-AF65-F5344CB8AC3E}">
        <p14:creationId xmlns:p14="http://schemas.microsoft.com/office/powerpoint/2010/main" val="3085722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746A7-9B30-13A5-66A4-30590F50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18347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Platformer: Add and customize a prop </a:t>
            </a:r>
            <a:r>
              <a:rPr lang="en-US" altLang="ko-KR" sz="2200" dirty="0"/>
              <a:t>step 1 of 3</a:t>
            </a:r>
            <a:br>
              <a:rPr lang="en-US" altLang="ko-KR" sz="2200" dirty="0"/>
            </a:br>
            <a:r>
              <a:rPr lang="en-US" altLang="ko-KR" dirty="0"/>
              <a:t>Add a food prop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BEA8C-4B2E-B259-AD82-9CC10940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36" y="1847850"/>
            <a:ext cx="10515600" cy="4351338"/>
          </a:xfrm>
        </p:spPr>
        <p:txBody>
          <a:bodyPr/>
          <a:lstStyle/>
          <a:p>
            <a:r>
              <a:rPr lang="en-US" altLang="ko-KR" dirty="0"/>
              <a:t>In the Project window, go to</a:t>
            </a:r>
            <a:br>
              <a:rPr lang="en-US" altLang="ko-KR" dirty="0"/>
            </a:br>
            <a:r>
              <a:rPr lang="en-US" altLang="ko-KR" dirty="0" err="1"/>
              <a:t>ModAssets</a:t>
            </a:r>
            <a:r>
              <a:rPr lang="en-US" altLang="ko-KR" dirty="0"/>
              <a:t>&gt;2DProps&gt;</a:t>
            </a:r>
            <a:r>
              <a:rPr lang="en-US" altLang="ko-KR" dirty="0" err="1"/>
              <a:t>FoodProps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 one of the foods from the </a:t>
            </a:r>
            <a:br>
              <a:rPr lang="en-US" altLang="ko-KR" dirty="0"/>
            </a:br>
            <a:r>
              <a:rPr lang="en-US" altLang="ko-KR" dirty="0"/>
              <a:t>Project window into the Scene view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28882-ED34-0B3B-F445-9FDF584D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7B2AB-9CC8-8171-155A-BC60571B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4AFBE-6279-116A-A5F9-87EA6C1E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EDE951-4861-DF20-B281-29DD3914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59" y="1289369"/>
            <a:ext cx="5556341" cy="363786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4CB01E3-9C7F-CA38-3A5C-8813C9B7559D}"/>
              </a:ext>
            </a:extLst>
          </p:cNvPr>
          <p:cNvCxnSpPr>
            <a:cxnSpLocks/>
          </p:cNvCxnSpPr>
          <p:nvPr/>
        </p:nvCxnSpPr>
        <p:spPr>
          <a:xfrm flipV="1">
            <a:off x="8153400" y="2986601"/>
            <a:ext cx="1122168" cy="1618291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5934593-431B-701D-F451-F13661796D8F}"/>
              </a:ext>
            </a:extLst>
          </p:cNvPr>
          <p:cNvCxnSpPr>
            <a:cxnSpLocks/>
          </p:cNvCxnSpPr>
          <p:nvPr/>
        </p:nvCxnSpPr>
        <p:spPr>
          <a:xfrm flipH="1" flipV="1">
            <a:off x="7131004" y="3078699"/>
            <a:ext cx="638107" cy="157224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DCA910-5D4C-87E1-7601-6B72C951B05A}"/>
              </a:ext>
            </a:extLst>
          </p:cNvPr>
          <p:cNvSpPr txBox="1"/>
          <p:nvPr/>
        </p:nvSpPr>
        <p:spPr>
          <a:xfrm>
            <a:off x="8153400" y="39207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드래그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7F673-C1F3-2639-D66D-75DF46280564}"/>
              </a:ext>
            </a:extLst>
          </p:cNvPr>
          <p:cNvSpPr txBox="1"/>
          <p:nvPr/>
        </p:nvSpPr>
        <p:spPr>
          <a:xfrm>
            <a:off x="7117856" y="38855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드래그</a:t>
            </a:r>
          </a:p>
        </p:txBody>
      </p:sp>
    </p:spTree>
    <p:extLst>
      <p:ext uri="{BB962C8B-B14F-4D97-AF65-F5344CB8AC3E}">
        <p14:creationId xmlns:p14="http://schemas.microsoft.com/office/powerpoint/2010/main" val="3688508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746A7-9B30-13A5-66A4-30590F50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18347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Platformer: Add and customize a prop </a:t>
            </a:r>
            <a:r>
              <a:rPr lang="en-US" altLang="ko-KR" sz="2200" dirty="0"/>
              <a:t>step 2 of 3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Customize your food prop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BEA8C-4B2E-B259-AD82-9CC10940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36" y="1847850"/>
            <a:ext cx="10515600" cy="4351338"/>
          </a:xfrm>
        </p:spPr>
        <p:txBody>
          <a:bodyPr/>
          <a:lstStyle/>
          <a:p>
            <a:r>
              <a:rPr lang="en-US" altLang="ko-KR" dirty="0"/>
              <a:t>In the Inspector, find </a:t>
            </a:r>
            <a:br>
              <a:rPr lang="en-US" altLang="ko-KR" dirty="0"/>
            </a:br>
            <a:r>
              <a:rPr lang="en-US" altLang="ko-KR" dirty="0"/>
              <a:t>the Transform component</a:t>
            </a:r>
          </a:p>
          <a:p>
            <a:r>
              <a:rPr lang="en-US" altLang="ko-KR" dirty="0"/>
              <a:t>Change the size and </a:t>
            </a:r>
            <a:br>
              <a:rPr lang="en-US" altLang="ko-KR" dirty="0"/>
            </a:br>
            <a:r>
              <a:rPr lang="en-US" altLang="ko-KR" dirty="0"/>
              <a:t>position of the food</a:t>
            </a:r>
          </a:p>
          <a:p>
            <a:r>
              <a:rPr lang="en-US" altLang="ko-KR" dirty="0"/>
              <a:t>In the Inspector, find the </a:t>
            </a:r>
            <a:br>
              <a:rPr lang="en-US" altLang="ko-KR" dirty="0"/>
            </a:br>
            <a:r>
              <a:rPr lang="en-US" altLang="ko-KR" dirty="0"/>
              <a:t>Sprite Renderer component</a:t>
            </a:r>
          </a:p>
          <a:p>
            <a:r>
              <a:rPr lang="en-US" altLang="ko-KR" dirty="0"/>
              <a:t>Use the Color Picker to </a:t>
            </a:r>
            <a:br>
              <a:rPr lang="en-US" altLang="ko-KR" dirty="0"/>
            </a:br>
            <a:r>
              <a:rPr lang="en-US" altLang="ko-KR" dirty="0"/>
              <a:t>change the Color of the food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28882-ED34-0B3B-F445-9FDF584D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7B2AB-9CC8-8171-155A-BC60571B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4AFBE-6279-116A-A5F9-87EA6C1E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8E9A5E-133D-3ED8-196D-70EA76C3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29" y="1644604"/>
            <a:ext cx="4833445" cy="480819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CD507C7-34BA-34A4-DDD8-6A3442DD4F78}"/>
              </a:ext>
            </a:extLst>
          </p:cNvPr>
          <p:cNvSpPr/>
          <p:nvPr/>
        </p:nvSpPr>
        <p:spPr>
          <a:xfrm>
            <a:off x="6545550" y="2148578"/>
            <a:ext cx="556680" cy="1816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6413282-94D7-A2F1-D771-787190464B30}"/>
              </a:ext>
            </a:extLst>
          </p:cNvPr>
          <p:cNvSpPr/>
          <p:nvPr/>
        </p:nvSpPr>
        <p:spPr>
          <a:xfrm>
            <a:off x="7318366" y="3487732"/>
            <a:ext cx="409789" cy="3173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9E65DEF-41A0-692C-822C-3E61C13C1AF4}"/>
              </a:ext>
            </a:extLst>
          </p:cNvPr>
          <p:cNvSpPr/>
          <p:nvPr/>
        </p:nvSpPr>
        <p:spPr>
          <a:xfrm>
            <a:off x="9163881" y="2395368"/>
            <a:ext cx="1959493" cy="4540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3006A4F-0287-40BE-2650-EA95B2A34AE4}"/>
              </a:ext>
            </a:extLst>
          </p:cNvPr>
          <p:cNvSpPr/>
          <p:nvPr/>
        </p:nvSpPr>
        <p:spPr>
          <a:xfrm>
            <a:off x="9627747" y="2942885"/>
            <a:ext cx="1557430" cy="3080355"/>
          </a:xfrm>
          <a:prstGeom prst="roundRect">
            <a:avLst>
              <a:gd name="adj" fmla="val 76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0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7444998" y="277187"/>
            <a:ext cx="2781326" cy="42288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[Project] </a:t>
            </a:r>
            <a:r>
              <a:rPr lang="ko-KR" altLang="en-US" sz="1600" dirty="0"/>
              <a:t>프로젝트 창</a:t>
            </a:r>
            <a:endParaRPr lang="ko-KR" altLang="en-US" dirty="0"/>
          </a:p>
        </p:txBody>
      </p:sp>
      <p:pic>
        <p:nvPicPr>
          <p:cNvPr id="9" name="_x236603448">
            <a:extLst>
              <a:ext uri="{FF2B5EF4-FFF2-40B4-BE49-F238E27FC236}">
                <a16:creationId xmlns:a16="http://schemas.microsoft.com/office/drawing/2014/main" id="{21598E5B-64F5-4B26-AB85-65763F22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35" y="1526707"/>
            <a:ext cx="3528392" cy="107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rId66">
            <a:extLst>
              <a:ext uri="{FF2B5EF4-FFF2-40B4-BE49-F238E27FC236}">
                <a16:creationId xmlns:a16="http://schemas.microsoft.com/office/drawing/2014/main" id="{AF0DDDBD-1703-49E4-838A-F03B81A99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17" y="2953805"/>
            <a:ext cx="1392044" cy="17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rId67">
            <a:extLst>
              <a:ext uri="{FF2B5EF4-FFF2-40B4-BE49-F238E27FC236}">
                <a16:creationId xmlns:a16="http://schemas.microsoft.com/office/drawing/2014/main" id="{201B00C2-7168-4711-B877-FF5C43BE4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7" y="3555056"/>
            <a:ext cx="2353331" cy="7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rId69">
            <a:extLst>
              <a:ext uri="{FF2B5EF4-FFF2-40B4-BE49-F238E27FC236}">
                <a16:creationId xmlns:a16="http://schemas.microsoft.com/office/drawing/2014/main" id="{6E1B1732-F7B9-4F33-9C99-3810FEC3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44" y="5015737"/>
            <a:ext cx="1897311" cy="164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B2A220F-7990-47AA-B010-0F738DA7077F}"/>
              </a:ext>
            </a:extLst>
          </p:cNvPr>
          <p:cNvSpPr txBox="1">
            <a:spLocks/>
          </p:cNvSpPr>
          <p:nvPr/>
        </p:nvSpPr>
        <p:spPr bwMode="auto">
          <a:xfrm>
            <a:off x="1861950" y="1565176"/>
            <a:ext cx="4474169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/>
              <a:t>[Project] </a:t>
            </a:r>
            <a:r>
              <a:rPr lang="ko-KR" altLang="en-US" sz="1600"/>
              <a:t>프로젝트 창</a:t>
            </a:r>
            <a:endParaRPr lang="en-US" altLang="ko-KR" sz="1600"/>
          </a:p>
          <a:p>
            <a:pPr>
              <a:lnSpc>
                <a:spcPct val="120000"/>
              </a:lnSpc>
            </a:pPr>
            <a:endParaRPr lang="ko-KR" altLang="en-US" sz="1600"/>
          </a:p>
          <a:p>
            <a:pPr lvl="2">
              <a:lnSpc>
                <a:spcPct val="120000"/>
              </a:lnSpc>
            </a:pPr>
            <a:r>
              <a:rPr lang="ko-KR" altLang="en-US" sz="1200"/>
              <a:t>게임 전체에서 사용하는 스크립트</a:t>
            </a:r>
            <a:r>
              <a:rPr lang="en-US" altLang="ko-KR" sz="1200"/>
              <a:t>, </a:t>
            </a:r>
            <a:r>
              <a:rPr lang="ko-KR" altLang="en-US" sz="1200"/>
              <a:t>사운드</a:t>
            </a:r>
            <a:r>
              <a:rPr lang="en-US" altLang="ko-KR" sz="1200"/>
              <a:t>, </a:t>
            </a:r>
            <a:r>
              <a:rPr lang="ko-KR" altLang="en-US" sz="1200"/>
              <a:t>텍스처</a:t>
            </a:r>
            <a:r>
              <a:rPr lang="en-US" altLang="ko-KR" sz="1200"/>
              <a:t>, </a:t>
            </a:r>
            <a:br>
              <a:rPr lang="en-US" altLang="ko-KR" sz="1200"/>
            </a:br>
            <a:r>
              <a:rPr lang="ko-KR" altLang="en-US" sz="1200"/>
              <a:t>모델링 등 모든 리소스가 들어 있는 창</a:t>
            </a:r>
          </a:p>
          <a:p>
            <a:pPr lvl="2">
              <a:lnSpc>
                <a:spcPct val="120000"/>
              </a:lnSpc>
            </a:pPr>
            <a:r>
              <a:rPr lang="ko-KR" altLang="en-US" sz="1200"/>
              <a:t>이러한 데이터를 에셋이라고 하며</a:t>
            </a:r>
            <a:r>
              <a:rPr lang="en-US" altLang="ko-KR" sz="1200"/>
              <a:t>, </a:t>
            </a:r>
            <a:r>
              <a:rPr lang="ko-KR" altLang="en-US" sz="1200"/>
              <a:t>게임에 사용되는 모든 데이터는 </a:t>
            </a:r>
            <a:r>
              <a:rPr lang="en-US" altLang="ko-KR" sz="1200"/>
              <a:t>Assets </a:t>
            </a:r>
            <a:r>
              <a:rPr lang="ko-KR" altLang="en-US" sz="1200"/>
              <a:t>폴더 아래에 존재해야 함</a:t>
            </a:r>
          </a:p>
          <a:p>
            <a:pPr lvl="1">
              <a:lnSpc>
                <a:spcPct val="120000"/>
              </a:lnSpc>
            </a:pPr>
            <a:endParaRPr lang="ko-KR" altLang="en-US" sz="1400"/>
          </a:p>
          <a:p>
            <a:pPr lvl="1">
              <a:lnSpc>
                <a:spcPct val="120000"/>
              </a:lnSpc>
            </a:pPr>
            <a:endParaRPr lang="ko-KR" altLang="en-US" sz="1400"/>
          </a:p>
          <a:p>
            <a:pPr lvl="2">
              <a:lnSpc>
                <a:spcPct val="120000"/>
              </a:lnSpc>
            </a:pPr>
            <a:r>
              <a:rPr lang="en-US" altLang="ko-KR" sz="1200"/>
              <a:t>Asset </a:t>
            </a:r>
            <a:r>
              <a:rPr lang="ko-KR" altLang="en-US" sz="1200"/>
              <a:t>폴더 오른클릭 후 </a:t>
            </a:r>
            <a:r>
              <a:rPr lang="en-US" altLang="ko-KR" sz="1200"/>
              <a:t>[Show in Explorer] </a:t>
            </a:r>
            <a:r>
              <a:rPr lang="ko-KR" altLang="en-US" sz="1200"/>
              <a:t>선택하기</a:t>
            </a:r>
          </a:p>
          <a:p>
            <a:pPr lvl="3">
              <a:lnSpc>
                <a:spcPct val="120000"/>
              </a:lnSpc>
            </a:pPr>
            <a:r>
              <a:rPr lang="ko-KR" altLang="en-US" sz="1000"/>
              <a:t>윈도우 탐색기로 볼 수 있음</a:t>
            </a:r>
          </a:p>
          <a:p>
            <a:pPr lvl="3">
              <a:lnSpc>
                <a:spcPct val="120000"/>
              </a:lnSpc>
            </a:pPr>
            <a:r>
              <a:rPr lang="ko-KR" altLang="en-US" sz="1000"/>
              <a:t>탐색기에서 파일을 수정하는 것은 권장하지 않음</a:t>
            </a:r>
          </a:p>
          <a:p>
            <a:pPr lvl="1">
              <a:lnSpc>
                <a:spcPct val="120000"/>
              </a:lnSpc>
            </a:pPr>
            <a:endParaRPr lang="ko-KR" altLang="en-US" sz="1400"/>
          </a:p>
          <a:p>
            <a:pPr lvl="1">
              <a:lnSpc>
                <a:spcPct val="120000"/>
              </a:lnSpc>
            </a:pPr>
            <a:endParaRPr lang="ko-KR" altLang="en-US" sz="1400"/>
          </a:p>
          <a:p>
            <a:pPr lvl="1">
              <a:lnSpc>
                <a:spcPct val="120000"/>
              </a:lnSpc>
            </a:pPr>
            <a:endParaRPr lang="ko-KR" altLang="en-US" sz="1400"/>
          </a:p>
          <a:p>
            <a:pPr lvl="2">
              <a:lnSpc>
                <a:spcPct val="120000"/>
              </a:lnSpc>
            </a:pPr>
            <a:r>
              <a:rPr lang="ko-KR" altLang="en-US" sz="1200"/>
              <a:t>창의 윗 부분의 </a:t>
            </a:r>
            <a:r>
              <a:rPr lang="en-US" altLang="ko-KR" sz="1200"/>
              <a:t>+ </a:t>
            </a:r>
            <a:r>
              <a:rPr lang="ko-KR" altLang="en-US" sz="1200"/>
              <a:t>버튼을 클릭하면 스크립트</a:t>
            </a:r>
            <a:r>
              <a:rPr lang="en-US" altLang="ko-KR" sz="1200"/>
              <a:t>, </a:t>
            </a:r>
            <a:r>
              <a:rPr lang="ko-KR" altLang="en-US" sz="1200"/>
              <a:t>셰이더</a:t>
            </a:r>
            <a:r>
              <a:rPr lang="en-US" altLang="ko-KR" sz="1200"/>
              <a:t>, </a:t>
            </a:r>
            <a:r>
              <a:rPr lang="ko-KR" altLang="en-US" sz="1200"/>
              <a:t>메터리얼</a:t>
            </a:r>
            <a:r>
              <a:rPr lang="en-US" altLang="ko-KR" sz="1200"/>
              <a:t>, </a:t>
            </a:r>
            <a:r>
              <a:rPr lang="ko-KR" altLang="en-US" sz="1200"/>
              <a:t>에니메이션 컨트롤러 등의 에셋 생성 가능</a:t>
            </a:r>
          </a:p>
          <a:p>
            <a:pPr lvl="1">
              <a:lnSpc>
                <a:spcPct val="120000"/>
              </a:lnSpc>
            </a:pPr>
            <a:endParaRPr lang="ko-KR" altLang="en-US" sz="140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F35A22-86FD-4B58-882E-BF577277FE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86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746A7-9B30-13A5-66A4-30590F50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18347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Platformer: Add and customize a prop </a:t>
            </a:r>
            <a:r>
              <a:rPr lang="en-US" altLang="ko-KR" sz="2200" dirty="0"/>
              <a:t>step 3 of 3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Make the prop a platform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BEA8C-4B2E-B259-AD82-9CC10940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36" y="1847850"/>
            <a:ext cx="10515600" cy="4351338"/>
          </a:xfrm>
        </p:spPr>
        <p:txBody>
          <a:bodyPr/>
          <a:lstStyle/>
          <a:p>
            <a:r>
              <a:rPr lang="en-US" altLang="ko-KR" dirty="0"/>
              <a:t>In the Inspector, Add Component</a:t>
            </a:r>
          </a:p>
          <a:p>
            <a:r>
              <a:rPr lang="en-US" altLang="ko-KR" dirty="0"/>
              <a:t>Search for and select a </a:t>
            </a:r>
            <a:r>
              <a:rPr lang="en-US" altLang="ko-KR" dirty="0" err="1"/>
              <a:t>BoxCollider</a:t>
            </a:r>
            <a:r>
              <a:rPr lang="en-US" altLang="ko-KR" dirty="0"/>
              <a:t> 2D </a:t>
            </a:r>
            <a:br>
              <a:rPr lang="en-US" altLang="ko-KR" dirty="0"/>
            </a:br>
            <a:r>
              <a:rPr lang="en-US" altLang="ko-KR" dirty="0"/>
              <a:t>component</a:t>
            </a:r>
          </a:p>
          <a:p>
            <a:r>
              <a:rPr lang="en-US" altLang="ko-KR" dirty="0"/>
              <a:t>Select Play to test: try jumping on top of food</a:t>
            </a:r>
          </a:p>
          <a:p>
            <a:r>
              <a:rPr lang="en-US" altLang="ko-KR" dirty="0"/>
              <a:t>Select Play again when you’ve finished testing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28882-ED34-0B3B-F445-9FDF584D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7B2AB-9CC8-8171-155A-BC60571B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4AFBE-6279-116A-A5F9-87EA6C1E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D70E46-6706-2A69-A520-AD66F5CC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053" y="1027906"/>
            <a:ext cx="2979107" cy="568046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6AA658-EB30-CF7F-F6C1-CA94556B1274}"/>
              </a:ext>
            </a:extLst>
          </p:cNvPr>
          <p:cNvSpPr/>
          <p:nvPr/>
        </p:nvSpPr>
        <p:spPr>
          <a:xfrm>
            <a:off x="8610599" y="3952569"/>
            <a:ext cx="1087939" cy="2359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A40DD7-39FD-F3C5-524C-10236EED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380" y="4826236"/>
            <a:ext cx="2870579" cy="153011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CD6710-9C2A-56BD-60FC-66B2C10BC55E}"/>
              </a:ext>
            </a:extLst>
          </p:cNvPr>
          <p:cNvSpPr/>
          <p:nvPr/>
        </p:nvSpPr>
        <p:spPr>
          <a:xfrm>
            <a:off x="6249874" y="5426425"/>
            <a:ext cx="1087939" cy="2359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3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746A7-9B30-13A5-66A4-30590F50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18347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Platformer: Add a celebration object </a:t>
            </a:r>
            <a:r>
              <a:rPr lang="en-US" altLang="ko-KR" sz="2200" dirty="0"/>
              <a:t>step 1 of 6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Make the prop a platform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BEA8C-4B2E-B259-AD82-9CC10940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553" y="1830139"/>
            <a:ext cx="10515600" cy="4351338"/>
          </a:xfrm>
        </p:spPr>
        <p:txBody>
          <a:bodyPr/>
          <a:lstStyle/>
          <a:p>
            <a:r>
              <a:rPr lang="en-US" altLang="ko-KR" dirty="0"/>
              <a:t>In the Project window, expand </a:t>
            </a:r>
            <a:br>
              <a:rPr lang="en-US" altLang="ko-KR" dirty="0"/>
            </a:br>
            <a:r>
              <a:rPr lang="en-US" altLang="ko-KR" dirty="0"/>
              <a:t>the folders: </a:t>
            </a:r>
            <a:r>
              <a:rPr lang="en-US" altLang="ko-KR" dirty="0" err="1"/>
              <a:t>ModAssets</a:t>
            </a:r>
            <a:r>
              <a:rPr lang="en-US" altLang="ko-KR" dirty="0"/>
              <a:t>&gt;2DProps</a:t>
            </a:r>
          </a:p>
          <a:p>
            <a:r>
              <a:rPr lang="en-US" altLang="ko-KR" dirty="0"/>
              <a:t>Select a prop from the space subfolders</a:t>
            </a:r>
          </a:p>
          <a:p>
            <a:r>
              <a:rPr lang="en-US" altLang="ko-KR" dirty="0"/>
              <a:t>Drag your prop from the Project </a:t>
            </a:r>
            <a:br>
              <a:rPr lang="en-US" altLang="ko-KR" dirty="0"/>
            </a:br>
            <a:r>
              <a:rPr lang="en-US" altLang="ko-KR" dirty="0"/>
              <a:t>window into the Scene view</a:t>
            </a:r>
          </a:p>
          <a:p>
            <a:r>
              <a:rPr lang="en-US" altLang="ko-KR" dirty="0"/>
              <a:t>Use the Move and Resize tools </a:t>
            </a:r>
            <a:br>
              <a:rPr lang="en-US" altLang="ko-KR" dirty="0"/>
            </a:br>
            <a:r>
              <a:rPr lang="en-US" altLang="ko-KR" dirty="0"/>
              <a:t>to adjust your prop, if you need to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28882-ED34-0B3B-F445-9FDF584D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7B2AB-9CC8-8171-155A-BC60571B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4AFBE-6279-116A-A5F9-87EA6C1E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749C6B-7114-1FE0-B07A-AEA6CEE2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70" y="1498436"/>
            <a:ext cx="4097174" cy="494071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6C11E0-DDD5-716C-889B-61BC566EF190}"/>
              </a:ext>
            </a:extLst>
          </p:cNvPr>
          <p:cNvCxnSpPr>
            <a:cxnSpLocks/>
          </p:cNvCxnSpPr>
          <p:nvPr/>
        </p:nvCxnSpPr>
        <p:spPr>
          <a:xfrm flipV="1">
            <a:off x="8790039" y="4111850"/>
            <a:ext cx="1061884" cy="1929945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14015BB-AAFA-E644-A889-8A152DFE0984}"/>
              </a:ext>
            </a:extLst>
          </p:cNvPr>
          <p:cNvSpPr/>
          <p:nvPr/>
        </p:nvSpPr>
        <p:spPr>
          <a:xfrm>
            <a:off x="8610600" y="5923808"/>
            <a:ext cx="486205" cy="5153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940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746A7-9B30-13A5-66A4-30590F50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18347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Platformer: Add a celebration object </a:t>
            </a:r>
            <a:r>
              <a:rPr lang="en-US" altLang="ko-KR" sz="2200" dirty="0"/>
              <a:t>step 2 of 6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Set your object as a Trigger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BEA8C-4B2E-B259-AD82-9CC10940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36" y="1847850"/>
            <a:ext cx="10515600" cy="4351338"/>
          </a:xfrm>
        </p:spPr>
        <p:txBody>
          <a:bodyPr/>
          <a:lstStyle/>
          <a:p>
            <a:r>
              <a:rPr lang="en-US" altLang="ko-KR" dirty="0"/>
              <a:t>Make sure your object </a:t>
            </a:r>
            <a:br>
              <a:rPr lang="en-US" altLang="ko-KR" dirty="0"/>
            </a:br>
            <a:r>
              <a:rPr lang="en-US" altLang="ko-KR" dirty="0"/>
              <a:t>is selected in the Hierarchy</a:t>
            </a:r>
          </a:p>
          <a:p>
            <a:r>
              <a:rPr lang="en-US" altLang="ko-KR" dirty="0"/>
              <a:t>In the Inspector, select </a:t>
            </a:r>
            <a:br>
              <a:rPr lang="en-US" altLang="ko-KR" dirty="0"/>
            </a:br>
            <a:r>
              <a:rPr lang="en-US" altLang="ko-KR" dirty="0"/>
              <a:t>Add Component</a:t>
            </a:r>
          </a:p>
          <a:p>
            <a:r>
              <a:rPr lang="en-US" altLang="ko-KR" dirty="0"/>
              <a:t>Add a Box Collider 2D </a:t>
            </a:r>
            <a:br>
              <a:rPr lang="en-US" altLang="ko-KR" dirty="0"/>
            </a:br>
            <a:r>
              <a:rPr lang="en-US" altLang="ko-KR" dirty="0"/>
              <a:t>component</a:t>
            </a:r>
          </a:p>
          <a:p>
            <a:r>
              <a:rPr lang="en-US" altLang="ko-KR" dirty="0"/>
              <a:t>Enable Is Trigger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28882-ED34-0B3B-F445-9FDF584D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7B2AB-9CC8-8171-155A-BC60571B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4AFBE-6279-116A-A5F9-87EA6C1E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2C6D62-0398-346A-46AF-B031F5D7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82" y="1737486"/>
            <a:ext cx="5046597" cy="457206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B76F472-A0AB-8B3A-FD77-039F780492DF}"/>
              </a:ext>
            </a:extLst>
          </p:cNvPr>
          <p:cNvSpPr/>
          <p:nvPr/>
        </p:nvSpPr>
        <p:spPr>
          <a:xfrm>
            <a:off x="5990303" y="2588834"/>
            <a:ext cx="2363183" cy="260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855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746A7-9B30-13A5-66A4-30590F50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18347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Platformer: Add a celebration object </a:t>
            </a:r>
            <a:r>
              <a:rPr lang="en-US" altLang="ko-KR" sz="2200" dirty="0"/>
              <a:t>step 3 of 6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Add a confetti particle effect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BEA8C-4B2E-B259-AD82-9CC10940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36" y="1847850"/>
            <a:ext cx="10515600" cy="4351338"/>
          </a:xfrm>
        </p:spPr>
        <p:txBody>
          <a:bodyPr/>
          <a:lstStyle/>
          <a:p>
            <a:r>
              <a:rPr lang="en-US" altLang="ko-KR" dirty="0"/>
              <a:t>In the Project window, go to </a:t>
            </a:r>
            <a:br>
              <a:rPr lang="en-US" altLang="ko-KR" dirty="0"/>
            </a:br>
            <a:r>
              <a:rPr lang="en-US" altLang="ko-KR" dirty="0" err="1"/>
              <a:t>ModAssets</a:t>
            </a:r>
            <a:r>
              <a:rPr lang="en-US" altLang="ko-KR" dirty="0"/>
              <a:t>&gt;Platformer&gt;Particle Prefabs</a:t>
            </a:r>
          </a:p>
          <a:p>
            <a:r>
              <a:rPr lang="en-US" altLang="ko-KR" dirty="0"/>
              <a:t>Drag </a:t>
            </a:r>
            <a:r>
              <a:rPr lang="en-US" altLang="ko-KR" dirty="0" err="1"/>
              <a:t>ConfettiCelebration</a:t>
            </a:r>
            <a:r>
              <a:rPr lang="en-US" altLang="ko-KR" dirty="0"/>
              <a:t> from </a:t>
            </a:r>
            <a:br>
              <a:rPr lang="en-US" altLang="ko-KR" dirty="0"/>
            </a:br>
            <a:r>
              <a:rPr lang="en-US" altLang="ko-KR" dirty="0"/>
              <a:t>Project window onto your new </a:t>
            </a:r>
            <a:br>
              <a:rPr lang="en-US" altLang="ko-KR" dirty="0"/>
            </a:br>
            <a:r>
              <a:rPr lang="en-US" altLang="ko-KR" dirty="0"/>
              <a:t>prop in the Hierarchy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28882-ED34-0B3B-F445-9FDF584D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7B2AB-9CC8-8171-155A-BC60571B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4AFBE-6279-116A-A5F9-87EA6C1E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233E7C-2247-8D7F-AED0-B2391C03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76" y="1551529"/>
            <a:ext cx="2423922" cy="521797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E41F63-1006-86F6-EBB8-D3EFB29E5389}"/>
              </a:ext>
            </a:extLst>
          </p:cNvPr>
          <p:cNvCxnSpPr>
            <a:cxnSpLocks/>
          </p:cNvCxnSpPr>
          <p:nvPr/>
        </p:nvCxnSpPr>
        <p:spPr>
          <a:xfrm flipH="1" flipV="1">
            <a:off x="8666152" y="2383339"/>
            <a:ext cx="851753" cy="3924978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77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746A7-9B30-13A5-66A4-30590F50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18347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Platformer: Add a celebration object </a:t>
            </a:r>
            <a:r>
              <a:rPr lang="en-US" altLang="ko-KR" sz="2200" dirty="0"/>
              <a:t>step 4 of 6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Make the object trigger the celebration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BEA8C-4B2E-B259-AD82-9CC10940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36" y="1847850"/>
            <a:ext cx="10515600" cy="4351338"/>
          </a:xfrm>
        </p:spPr>
        <p:txBody>
          <a:bodyPr/>
          <a:lstStyle/>
          <a:p>
            <a:r>
              <a:rPr lang="en-US" altLang="ko-KR" dirty="0"/>
              <a:t>In the Inspector, select </a:t>
            </a:r>
            <a:br>
              <a:rPr lang="en-US" altLang="ko-KR" dirty="0"/>
            </a:br>
            <a:r>
              <a:rPr lang="en-US" altLang="ko-KR" dirty="0"/>
              <a:t>Add Component</a:t>
            </a:r>
          </a:p>
          <a:p>
            <a:r>
              <a:rPr lang="en-US" altLang="ko-KR" dirty="0"/>
              <a:t>Search for and select </a:t>
            </a:r>
            <a:br>
              <a:rPr lang="en-US" altLang="ko-KR" dirty="0"/>
            </a:br>
            <a:r>
              <a:rPr lang="en-US" altLang="ko-KR" dirty="0"/>
              <a:t>Simple Trigger component</a:t>
            </a:r>
          </a:p>
          <a:p>
            <a:r>
              <a:rPr lang="en-US" altLang="ko-KR" dirty="0"/>
              <a:t>Click the circle selector </a:t>
            </a:r>
            <a:br>
              <a:rPr lang="en-US" altLang="ko-KR" dirty="0"/>
            </a:br>
            <a:r>
              <a:rPr lang="en-US" altLang="ko-KR" dirty="0"/>
              <a:t>next to the Trigger Body field</a:t>
            </a:r>
          </a:p>
          <a:p>
            <a:r>
              <a:rPr lang="en-US" altLang="ko-KR" dirty="0"/>
              <a:t>Select the Player </a:t>
            </a:r>
            <a:r>
              <a:rPr lang="en-US" altLang="ko-KR" dirty="0" err="1"/>
              <a:t>GameObject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28882-ED34-0B3B-F445-9FDF584D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7B2AB-9CC8-8171-155A-BC60571B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4AFBE-6279-116A-A5F9-87EA6C1E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EABC46-44CA-AB49-1696-51E5E15F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857" y="1736087"/>
            <a:ext cx="5666823" cy="4541682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4540D6E-1C85-3796-3B70-58F5484085FC}"/>
              </a:ext>
            </a:extLst>
          </p:cNvPr>
          <p:cNvCxnSpPr>
            <a:cxnSpLocks/>
          </p:cNvCxnSpPr>
          <p:nvPr/>
        </p:nvCxnSpPr>
        <p:spPr>
          <a:xfrm>
            <a:off x="6365404" y="3044067"/>
            <a:ext cx="4123649" cy="1763907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B3BF26B-0EBE-1543-7E6C-85A5900AD0EC}"/>
              </a:ext>
            </a:extLst>
          </p:cNvPr>
          <p:cNvCxnSpPr>
            <a:cxnSpLocks/>
          </p:cNvCxnSpPr>
          <p:nvPr/>
        </p:nvCxnSpPr>
        <p:spPr>
          <a:xfrm>
            <a:off x="6613177" y="2513125"/>
            <a:ext cx="2677324" cy="267978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14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746A7-9B30-13A5-66A4-30590F50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18347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Platformer: Add a celebration object </a:t>
            </a:r>
            <a:r>
              <a:rPr lang="en-US" altLang="ko-KR" sz="2200" dirty="0"/>
              <a:t>step 5 of 6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Make the object trigger the celebration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BEA8C-4B2E-B259-AD82-9CC10940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36" y="1847850"/>
            <a:ext cx="10515600" cy="4351338"/>
          </a:xfrm>
        </p:spPr>
        <p:txBody>
          <a:bodyPr/>
          <a:lstStyle/>
          <a:p>
            <a:r>
              <a:rPr lang="en-US" altLang="ko-KR" dirty="0"/>
              <a:t>In the Simple Trigger </a:t>
            </a:r>
            <a:br>
              <a:rPr lang="en-US" altLang="ko-KR" dirty="0"/>
            </a:br>
            <a:r>
              <a:rPr lang="en-US" altLang="ko-KR" dirty="0"/>
              <a:t>component, select Add(+)</a:t>
            </a:r>
          </a:p>
          <a:p>
            <a:r>
              <a:rPr lang="en-US" altLang="ko-KR" dirty="0"/>
              <a:t>Underneath On Trigger Enter()</a:t>
            </a:r>
          </a:p>
          <a:p>
            <a:r>
              <a:rPr lang="en-US" altLang="ko-KR" dirty="0"/>
              <a:t>Click the circle selector next </a:t>
            </a:r>
            <a:br>
              <a:rPr lang="en-US" altLang="ko-KR" dirty="0"/>
            </a:br>
            <a:r>
              <a:rPr lang="en-US" altLang="ko-KR" dirty="0"/>
              <a:t>to the None(Object)</a:t>
            </a:r>
          </a:p>
          <a:p>
            <a:r>
              <a:rPr lang="en-US" altLang="ko-KR" dirty="0"/>
              <a:t>Select the </a:t>
            </a:r>
            <a:r>
              <a:rPr lang="en-US" altLang="ko-KR" dirty="0" err="1"/>
              <a:t>ConfettiCelebration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 err="1"/>
              <a:t>GameObject</a:t>
            </a:r>
            <a:r>
              <a:rPr lang="en-US" altLang="ko-KR" dirty="0"/>
              <a:t> from the scene </a:t>
            </a:r>
            <a:br>
              <a:rPr lang="en-US" altLang="ko-KR" dirty="0"/>
            </a:br>
            <a:r>
              <a:rPr lang="en-US" altLang="ko-KR" dirty="0"/>
              <a:t>list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28882-ED34-0B3B-F445-9FDF584D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7B2AB-9CC8-8171-155A-BC60571B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4AFBE-6279-116A-A5F9-87EA6C1E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EABC46-44CA-AB49-1696-51E5E15F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857" y="1736087"/>
            <a:ext cx="5666823" cy="4541682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4540D6E-1C85-3796-3B70-58F5484085FC}"/>
              </a:ext>
            </a:extLst>
          </p:cNvPr>
          <p:cNvCxnSpPr>
            <a:cxnSpLocks/>
          </p:cNvCxnSpPr>
          <p:nvPr/>
        </p:nvCxnSpPr>
        <p:spPr>
          <a:xfrm>
            <a:off x="6365404" y="3044067"/>
            <a:ext cx="4123649" cy="1763907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B3BF26B-0EBE-1543-7E6C-85A5900AD0EC}"/>
              </a:ext>
            </a:extLst>
          </p:cNvPr>
          <p:cNvCxnSpPr>
            <a:cxnSpLocks/>
          </p:cNvCxnSpPr>
          <p:nvPr/>
        </p:nvCxnSpPr>
        <p:spPr>
          <a:xfrm>
            <a:off x="6613177" y="2513125"/>
            <a:ext cx="2677324" cy="2679782"/>
          </a:xfrm>
          <a:prstGeom prst="straightConnector1">
            <a:avLst/>
          </a:prstGeom>
          <a:ln w="190500">
            <a:solidFill>
              <a:srgbClr val="92D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696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746A7-9B30-13A5-66A4-30590F50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18347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Platformer: Add a celebration object </a:t>
            </a:r>
            <a:r>
              <a:rPr lang="en-US" altLang="ko-KR" sz="2200" dirty="0"/>
              <a:t>step 6 of 6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Test your effect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BEA8C-4B2E-B259-AD82-9CC10940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36" y="1847850"/>
            <a:ext cx="10515600" cy="4351338"/>
          </a:xfrm>
        </p:spPr>
        <p:txBody>
          <a:bodyPr/>
          <a:lstStyle/>
          <a:p>
            <a:r>
              <a:rPr lang="en-US" altLang="ko-KR" dirty="0"/>
              <a:t>In the Function field, select </a:t>
            </a:r>
            <a:br>
              <a:rPr lang="en-US" altLang="ko-KR" dirty="0"/>
            </a:br>
            <a:r>
              <a:rPr lang="en-US" altLang="ko-KR" dirty="0"/>
              <a:t>the dropdown menu arrow</a:t>
            </a:r>
            <a:br>
              <a:rPr lang="en-US" altLang="ko-KR" dirty="0"/>
            </a:br>
            <a:r>
              <a:rPr lang="en-US" altLang="ko-KR" dirty="0"/>
              <a:t>(this filed displays </a:t>
            </a:r>
            <a:br>
              <a:rPr lang="en-US" altLang="ko-KR" dirty="0"/>
            </a:br>
            <a:r>
              <a:rPr lang="en-US" altLang="ko-KR" dirty="0"/>
              <a:t>No Function by default)</a:t>
            </a:r>
          </a:p>
          <a:p>
            <a:r>
              <a:rPr lang="en-US" altLang="ko-KR" dirty="0"/>
              <a:t>Select </a:t>
            </a:r>
            <a:r>
              <a:rPr lang="en-US" altLang="ko-KR" dirty="0" err="1"/>
              <a:t>ParticleSystem</a:t>
            </a:r>
            <a:r>
              <a:rPr lang="en-US" altLang="ko-KR" dirty="0"/>
              <a:t>&gt;Play</a:t>
            </a:r>
          </a:p>
          <a:p>
            <a:r>
              <a:rPr lang="en-US" altLang="ko-KR" dirty="0"/>
              <a:t>Select Play to test</a:t>
            </a:r>
          </a:p>
          <a:p>
            <a:r>
              <a:rPr lang="en-US" altLang="ko-KR" dirty="0"/>
              <a:t>Select Play again when </a:t>
            </a:r>
            <a:br>
              <a:rPr lang="en-US" altLang="ko-KR" dirty="0"/>
            </a:br>
            <a:r>
              <a:rPr lang="en-US" altLang="ko-KR" dirty="0"/>
              <a:t>you’re done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28882-ED34-0B3B-F445-9FDF584D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7B2AB-9CC8-8171-155A-BC60571B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4AFBE-6279-116A-A5F9-87EA6C1E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58B1B0-14BD-FC3A-34E7-1C5775EF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497" y="1606274"/>
            <a:ext cx="4578579" cy="480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3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22A23-5580-3D6E-04BF-A644CC3B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Platformer: Mod your game </a:t>
            </a:r>
            <a:r>
              <a:rPr lang="en-US" altLang="ko-KR" sz="2000" dirty="0"/>
              <a:t>step 1 of 1</a:t>
            </a:r>
            <a:br>
              <a:rPr lang="en-US" altLang="ko-KR" dirty="0"/>
            </a:br>
            <a:r>
              <a:rPr lang="en-US" altLang="ko-KR" dirty="0"/>
              <a:t>Keep modeling the game</a:t>
            </a:r>
            <a:r>
              <a:rPr lang="en-US" altLang="ko-KR" sz="900" dirty="0"/>
              <a:t>(</a:t>
            </a:r>
            <a:r>
              <a:rPr lang="en-US" altLang="ko-KR" sz="900" dirty="0">
                <a:hlinkClick r:id="rId2"/>
              </a:rPr>
              <a:t>Learn game development w/ Unity | Courses &amp; tutorials in game design, VR, AR, &amp; Real-time 3D | Unity Learn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632A6-F898-C980-20BA-C5C1E4165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In the Scene view, zoom out </a:t>
            </a:r>
            <a:br>
              <a:rPr lang="en-US" altLang="ko-KR" dirty="0"/>
            </a:br>
            <a:r>
              <a:rPr lang="en-US" altLang="ko-KR" dirty="0"/>
              <a:t>and use the Move Tool to </a:t>
            </a:r>
            <a:br>
              <a:rPr lang="en-US" altLang="ko-KR" dirty="0"/>
            </a:br>
            <a:r>
              <a:rPr lang="en-US" altLang="ko-KR" dirty="0"/>
              <a:t>drag the object to the end </a:t>
            </a:r>
            <a:br>
              <a:rPr lang="en-US" altLang="ko-KR" dirty="0"/>
            </a:br>
            <a:r>
              <a:rPr lang="en-US" altLang="ko-KR" dirty="0"/>
              <a:t>of the level</a:t>
            </a:r>
          </a:p>
          <a:p>
            <a:r>
              <a:rPr lang="en-US" altLang="ko-KR" dirty="0"/>
              <a:t>Search for the Platformer </a:t>
            </a:r>
            <a:br>
              <a:rPr lang="en-US" altLang="ko-KR" dirty="0"/>
            </a:br>
            <a:r>
              <a:rPr lang="en-US" altLang="ko-KR" dirty="0"/>
              <a:t>Microgram page on the Unity </a:t>
            </a:r>
            <a:br>
              <a:rPr lang="en-US" altLang="ko-KR" dirty="0"/>
            </a:br>
            <a:r>
              <a:rPr lang="en-US" altLang="ko-KR" dirty="0"/>
              <a:t>Learn platform, and explore </a:t>
            </a:r>
            <a:br>
              <a:rPr lang="en-US" altLang="ko-KR" dirty="0"/>
            </a:br>
            <a:r>
              <a:rPr lang="en-US" altLang="ko-KR" dirty="0"/>
              <a:t>the different mods you can </a:t>
            </a:r>
            <a:br>
              <a:rPr lang="en-US" altLang="ko-KR" dirty="0"/>
            </a:br>
            <a:r>
              <a:rPr lang="en-US" altLang="ko-KR" dirty="0"/>
              <a:t>add to your project</a:t>
            </a:r>
          </a:p>
          <a:p>
            <a:r>
              <a:rPr lang="en-US" altLang="ko-KR" dirty="0"/>
              <a:t>Try to complete one of the </a:t>
            </a:r>
            <a:br>
              <a:rPr lang="en-US" altLang="ko-KR" dirty="0"/>
            </a:br>
            <a:r>
              <a:rPr lang="en-US" altLang="ko-KR" dirty="0"/>
              <a:t>mods in your Unity Project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C9F64E-40D4-3142-7E28-F4B9029E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8714F-4BBB-4DEC-A700-7CE73C47EB54}" type="datetime1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40C008-69F9-84F8-3AA5-A6EAF7FC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Lecture for Unity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24801-919D-D458-61EC-3E3D8BA8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E5773-A47C-4A3E-A5A9-893D365551C7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BC1696-DB39-0A62-CCD5-C2EA742A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239"/>
            <a:ext cx="6096000" cy="23350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96FFD9-8EFA-42F9-FFFB-E3C753638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1294"/>
            <a:ext cx="5988396" cy="23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6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Unity </a:t>
            </a:r>
            <a:r>
              <a:rPr lang="ko-KR" altLang="en-US" dirty="0"/>
              <a:t>각종 키 익히기</a:t>
            </a:r>
            <a:endParaRPr lang="en-US" altLang="ko-KR" dirty="0"/>
          </a:p>
          <a:p>
            <a:r>
              <a:rPr lang="ko-KR" altLang="en-US" dirty="0"/>
              <a:t>예제 프로젝트 작성하여 </a:t>
            </a:r>
            <a:r>
              <a:rPr lang="en-US" altLang="ko-KR" dirty="0" err="1"/>
              <a:t>github</a:t>
            </a:r>
            <a:r>
              <a:rPr lang="ko-KR" altLang="en-US" dirty="0"/>
              <a:t>에 올리기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559098" y="1186818"/>
            <a:ext cx="5833046" cy="4752528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ko-KR" sz="1400" dirty="0"/>
              <a:t>[Project] </a:t>
            </a:r>
            <a:r>
              <a:rPr lang="ko-KR" altLang="en-US" sz="1400" dirty="0"/>
              <a:t>프로젝트 창의 </a:t>
            </a:r>
            <a:r>
              <a:rPr lang="en-US" altLang="ko-KR" sz="1400" dirty="0"/>
              <a:t>Package </a:t>
            </a:r>
            <a:r>
              <a:rPr lang="ko-KR" altLang="en-US" sz="1400" dirty="0"/>
              <a:t>폴더</a:t>
            </a: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일종의 플러그인과 같이</a:t>
            </a:r>
            <a:r>
              <a:rPr lang="en-US" altLang="ko-KR" sz="1200" dirty="0"/>
              <a:t>,</a:t>
            </a:r>
            <a:r>
              <a:rPr lang="ko-KR" altLang="en-US" sz="1200" dirty="0"/>
              <a:t> 엔진 내부에서 사용되는 기능 모음</a:t>
            </a:r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사용자가 접근하여 수정하거나 사용할 수 없는 영역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패키지 매니저를 통해 기능을 설치하거나 삭제</a:t>
            </a:r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marL="447675" lvl="2" indent="0">
              <a:lnSpc>
                <a:spcPct val="120000"/>
              </a:lnSpc>
              <a:buNone/>
            </a:pPr>
            <a:endParaRPr lang="ko-KR" altLang="en-US" sz="1200" dirty="0"/>
          </a:p>
          <a:p>
            <a:pPr lvl="1">
              <a:lnSpc>
                <a:spcPct val="120000"/>
              </a:lnSpc>
            </a:pPr>
            <a:r>
              <a:rPr lang="en-US" altLang="ko-KR" sz="1400" dirty="0"/>
              <a:t>One </a:t>
            </a:r>
            <a:r>
              <a:rPr lang="ko-KR" altLang="en-US" sz="1400" dirty="0"/>
              <a:t>칼럼 레이아웃과  </a:t>
            </a:r>
            <a:r>
              <a:rPr lang="en-US" altLang="ko-KR" sz="1400" dirty="0"/>
              <a:t>Two </a:t>
            </a:r>
            <a:r>
              <a:rPr lang="ko-KR" altLang="en-US" sz="1400" dirty="0"/>
              <a:t>칼럼 레이아웃 스타일 선택 가능</a:t>
            </a: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_x236602968">
            <a:extLst>
              <a:ext uri="{FF2B5EF4-FFF2-40B4-BE49-F238E27FC236}">
                <a16:creationId xmlns:a16="http://schemas.microsoft.com/office/drawing/2014/main" id="{A7AEB9CD-16E5-446F-94E8-B4C3B2852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31" y="1124745"/>
            <a:ext cx="3596719" cy="10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36603128">
            <a:extLst>
              <a:ext uri="{FF2B5EF4-FFF2-40B4-BE49-F238E27FC236}">
                <a16:creationId xmlns:a16="http://schemas.microsoft.com/office/drawing/2014/main" id="{4413C82E-2CCF-4208-9E59-1EAFF8F06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372" y="2804814"/>
            <a:ext cx="1565463" cy="13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237468856">
            <a:extLst>
              <a:ext uri="{FF2B5EF4-FFF2-40B4-BE49-F238E27FC236}">
                <a16:creationId xmlns:a16="http://schemas.microsoft.com/office/drawing/2014/main" id="{33F905F6-51EB-4174-86CD-1318B439D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923" y="2924944"/>
            <a:ext cx="2284693" cy="17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236603688">
            <a:extLst>
              <a:ext uri="{FF2B5EF4-FFF2-40B4-BE49-F238E27FC236}">
                <a16:creationId xmlns:a16="http://schemas.microsoft.com/office/drawing/2014/main" id="{292FB820-1E51-44BA-9E47-CF2F337B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5497229"/>
            <a:ext cx="3554864" cy="10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237469176">
            <a:extLst>
              <a:ext uri="{FF2B5EF4-FFF2-40B4-BE49-F238E27FC236}">
                <a16:creationId xmlns:a16="http://schemas.microsoft.com/office/drawing/2014/main" id="{C4C597C6-C793-4BEB-A3D9-955C0BBF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472854"/>
            <a:ext cx="3600400" cy="10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AA52CD2-D2DC-457A-A81F-2572ED9D817F}"/>
              </a:ext>
            </a:extLst>
          </p:cNvPr>
          <p:cNvSpPr txBox="1">
            <a:spLocks/>
          </p:cNvSpPr>
          <p:nvPr/>
        </p:nvSpPr>
        <p:spPr bwMode="auto">
          <a:xfrm>
            <a:off x="7444998" y="277187"/>
            <a:ext cx="2781326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/>
              <a:t>[Project] </a:t>
            </a:r>
            <a:r>
              <a:rPr lang="ko-KR" altLang="en-US" sz="1600"/>
              <a:t>프로젝트 창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D0F735-141C-4D21-ACD6-AC40B2608F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6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9550" y="1412776"/>
            <a:ext cx="5466571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2"/>
            </a:pPr>
            <a:r>
              <a:rPr lang="en-US" altLang="ko-KR" sz="1600" dirty="0"/>
              <a:t>[Hierarchy] </a:t>
            </a:r>
            <a:r>
              <a:rPr lang="ko-KR" altLang="en-US" sz="1600" dirty="0" err="1"/>
              <a:t>하이어라키</a:t>
            </a:r>
            <a:r>
              <a:rPr lang="ko-KR" altLang="en-US" sz="1600" dirty="0"/>
              <a:t> 창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2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현재 </a:t>
            </a:r>
            <a:r>
              <a:rPr lang="ko-KR" altLang="en-US" sz="1200" dirty="0" err="1"/>
              <a:t>씬에</a:t>
            </a:r>
            <a:r>
              <a:rPr lang="ko-KR" altLang="en-US" sz="1200" dirty="0"/>
              <a:t> 있는 모든 오브젝트의 리스트와 계층 구조를 보여준다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기본적으로는 생성된 순서대로 나열됨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드래그해서 순서를 자유롭게 바꿀 수 있음</a:t>
            </a:r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endParaRPr lang="ko-KR" altLang="en-US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물체 계층 구조 만들기 </a:t>
            </a:r>
            <a:r>
              <a:rPr lang="en-US" altLang="ko-KR" sz="1200" dirty="0"/>
              <a:t>&amp; </a:t>
            </a:r>
            <a:r>
              <a:rPr lang="ko-KR" altLang="en-US" sz="1200" dirty="0"/>
              <a:t>끊기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단순히 </a:t>
            </a:r>
            <a:r>
              <a:rPr lang="ko-KR" altLang="en-US" sz="1000" dirty="0" err="1"/>
              <a:t>끌어다</a:t>
            </a:r>
            <a:r>
              <a:rPr lang="ko-KR" altLang="en-US" sz="1000" dirty="0"/>
              <a:t> 놓는 것으로 가능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부모 자식 구조를 만들 수 있음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자식은 부모를 따라가지만</a:t>
            </a:r>
            <a:endParaRPr lang="en-US" altLang="ko-KR" sz="10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부모는 자식을 따라가지 않는다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_x236604008">
            <a:extLst>
              <a:ext uri="{FF2B5EF4-FFF2-40B4-BE49-F238E27FC236}">
                <a16:creationId xmlns:a16="http://schemas.microsoft.com/office/drawing/2014/main" id="{355A9423-D785-4DDD-A835-DCABF7115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03"/>
          <a:stretch>
            <a:fillRect/>
          </a:stretch>
        </p:blipFill>
        <p:spPr bwMode="auto">
          <a:xfrm>
            <a:off x="7680176" y="1405931"/>
            <a:ext cx="2077390" cy="14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237466056">
            <a:extLst>
              <a:ext uri="{FF2B5EF4-FFF2-40B4-BE49-F238E27FC236}">
                <a16:creationId xmlns:a16="http://schemas.microsoft.com/office/drawing/2014/main" id="{19A561F8-8D2A-48FA-87F0-D6BC00E8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12" y="3429001"/>
            <a:ext cx="4299947" cy="226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AB9CD0A-CB8F-4092-9CA8-5FC01647E7BA}"/>
              </a:ext>
            </a:extLst>
          </p:cNvPr>
          <p:cNvSpPr txBox="1">
            <a:spLocks/>
          </p:cNvSpPr>
          <p:nvPr/>
        </p:nvSpPr>
        <p:spPr bwMode="auto">
          <a:xfrm>
            <a:off x="7248128" y="247641"/>
            <a:ext cx="3115498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2"/>
            </a:pPr>
            <a:r>
              <a:rPr lang="en-US" altLang="ko-KR" sz="1600" dirty="0"/>
              <a:t>[Hierarchy] </a:t>
            </a:r>
            <a:r>
              <a:rPr lang="ko-KR" altLang="en-US" sz="1600" dirty="0" err="1"/>
              <a:t>하이어라키</a:t>
            </a:r>
            <a:r>
              <a:rPr lang="ko-KR" altLang="en-US" sz="1600" dirty="0"/>
              <a:t> 창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DAED1D-620B-466F-A297-116AA27959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8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유니티 에디터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9550" y="1412776"/>
            <a:ext cx="5466571" cy="4752528"/>
          </a:xfrm>
        </p:spPr>
        <p:txBody>
          <a:bodyPr/>
          <a:lstStyle/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  <a:p>
            <a:pPr>
              <a:lnSpc>
                <a:spcPct val="120000"/>
              </a:lnSpc>
              <a:buAutoNum type="arabicPeriod" startAt="3"/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제작 중인 월드를 편집하는 뷰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큐브 만들어 보기 </a:t>
            </a:r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 메뉴</a:t>
            </a:r>
            <a:r>
              <a:rPr lang="en-US" altLang="ko-KR" sz="1000" dirty="0"/>
              <a:t>- [</a:t>
            </a:r>
            <a:r>
              <a:rPr lang="en-US" altLang="ko-KR" sz="1000" dirty="0" err="1"/>
              <a:t>GameObject</a:t>
            </a:r>
            <a:r>
              <a:rPr lang="en-US" altLang="ko-KR" sz="1000" dirty="0"/>
              <a:t>]-[3D Object]-[Cube]</a:t>
            </a:r>
          </a:p>
          <a:p>
            <a:pPr marL="447675" lvl="2" indent="0">
              <a:lnSpc>
                <a:spcPct val="120000"/>
              </a:lnSpc>
              <a:buNone/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en-US" altLang="ko-KR" sz="1200" dirty="0"/>
              <a:t>Capsule </a:t>
            </a:r>
            <a:r>
              <a:rPr lang="ko-KR" altLang="en-US" sz="1200" dirty="0"/>
              <a:t>이나 </a:t>
            </a:r>
            <a:r>
              <a:rPr lang="en-US" altLang="ko-KR" sz="1200" dirty="0"/>
              <a:t>Sphere</a:t>
            </a:r>
            <a:r>
              <a:rPr lang="ko-KR" altLang="en-US" sz="1200" dirty="0"/>
              <a:t>을 생성해보기</a:t>
            </a:r>
          </a:p>
          <a:p>
            <a:pPr lvl="2">
              <a:lnSpc>
                <a:spcPct val="120000"/>
              </a:lnSpc>
            </a:pPr>
            <a:r>
              <a:rPr lang="en-US" altLang="ko-KR" sz="1200" dirty="0"/>
              <a:t>Move </a:t>
            </a:r>
            <a:r>
              <a:rPr lang="ko-KR" altLang="en-US" sz="1200" dirty="0"/>
              <a:t>툴로 오브젝트를 원하는 위치로 </a:t>
            </a:r>
            <a:r>
              <a:rPr lang="ko-KR" altLang="en-US" sz="1200" dirty="0" err="1"/>
              <a:t>옮겨보기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000" dirty="0"/>
              <a:t>화살표 </a:t>
            </a:r>
            <a:r>
              <a:rPr lang="ko-KR" altLang="en-US" sz="1000" dirty="0" err="1"/>
              <a:t>기즈모를</a:t>
            </a:r>
            <a:r>
              <a:rPr lang="ko-KR" altLang="en-US" sz="1000" dirty="0"/>
              <a:t> 잡고 이동시켜 보자 </a:t>
            </a:r>
          </a:p>
          <a:p>
            <a:pPr lvl="1">
              <a:lnSpc>
                <a:spcPct val="120000"/>
              </a:lnSpc>
            </a:pPr>
            <a:endParaRPr lang="ko-KR" altLang="en-US" sz="14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_x236602968">
            <a:extLst>
              <a:ext uri="{FF2B5EF4-FFF2-40B4-BE49-F238E27FC236}">
                <a16:creationId xmlns:a16="http://schemas.microsoft.com/office/drawing/2014/main" id="{D1DCB3B5-5737-470E-BBBB-9F789405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43" y="1179396"/>
            <a:ext cx="3096344" cy="22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36604168">
            <a:extLst>
              <a:ext uri="{FF2B5EF4-FFF2-40B4-BE49-F238E27FC236}">
                <a16:creationId xmlns:a16="http://schemas.microsoft.com/office/drawing/2014/main" id="{285814BA-B892-4362-9604-66FDE3E3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43" y="4176997"/>
            <a:ext cx="3096344" cy="230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57C604-7C56-458D-8F1D-941936D97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729" y="4788000"/>
            <a:ext cx="771525" cy="657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2440A1-BA7B-494F-8323-2A425CEB7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165" y="4803973"/>
            <a:ext cx="2566566" cy="1682994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2FAD9AC-3342-4213-8428-7E5A4C3FB071}"/>
              </a:ext>
            </a:extLst>
          </p:cNvPr>
          <p:cNvSpPr txBox="1">
            <a:spLocks/>
          </p:cNvSpPr>
          <p:nvPr/>
        </p:nvSpPr>
        <p:spPr bwMode="auto">
          <a:xfrm>
            <a:off x="8400256" y="247641"/>
            <a:ext cx="1963370" cy="42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/>
              <a:t>[Scene] </a:t>
            </a:r>
            <a:r>
              <a:rPr lang="ko-KR" altLang="en-US" sz="1600" dirty="0"/>
              <a:t>씬 뷰  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E8C56E-0D2A-4198-8782-BBBA4605E1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13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2626</TotalTime>
  <Words>4027</Words>
  <Application>Microsoft Office PowerPoint</Application>
  <PresentationFormat>와이드스크린</PresentationFormat>
  <Paragraphs>614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맑은 고딕</vt:lpstr>
      <vt:lpstr>Arial</vt:lpstr>
      <vt:lpstr>Wingdings</vt:lpstr>
      <vt:lpstr>Office 테마</vt:lpstr>
      <vt:lpstr>게임엔진1 제2주</vt:lpstr>
      <vt:lpstr>Chapter 02. 유니티의 기본 조작</vt:lpstr>
      <vt:lpstr>PowerPoint 프레젠테이션</vt:lpstr>
      <vt:lpstr>PowerPoint 프레젠테이션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01. 유니티 에디터</vt:lpstr>
      <vt:lpstr>Unity “Essentials”</vt:lpstr>
      <vt:lpstr>Scenes</vt:lpstr>
      <vt:lpstr>Moving around in 3D</vt:lpstr>
      <vt:lpstr>PowerPoint 프레젠테이션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02. 유니티 프로젝트의 구조</vt:lpstr>
      <vt:lpstr>03. 에셋 패키지</vt:lpstr>
      <vt:lpstr>03. 에셋 패키지</vt:lpstr>
      <vt:lpstr>03. 에셋 패키지</vt:lpstr>
      <vt:lpstr>03. 에셋 패키지</vt:lpstr>
      <vt:lpstr>03. 에셋 패키지</vt:lpstr>
      <vt:lpstr>03. 에셋 패키지</vt:lpstr>
      <vt:lpstr>03. 에셋 패키지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  <vt:lpstr>04. 프리팹</vt:lpstr>
      <vt:lpstr>Session outline(https://bit.ly/EssentialsLive2022)</vt:lpstr>
      <vt:lpstr>Platformer Microgame step 1 of 1 Explore Unity Editor and Play the Game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Platformer: Add and customize a prop step 1 of 3 Add a food prop</vt:lpstr>
      <vt:lpstr>Platformer: Add and customize a prop step 2 of 3  Customize your food prop</vt:lpstr>
      <vt:lpstr>Platformer: Add and customize a prop step 3 of 3  Make the prop a platform</vt:lpstr>
      <vt:lpstr>Platformer: Add a celebration object step 1 of 6  Make the prop a platform</vt:lpstr>
      <vt:lpstr>Platformer: Add a celebration object step 2 of 6  Set your object as a Trigger</vt:lpstr>
      <vt:lpstr>Platformer: Add a celebration object step 3 of 6  Add a confetti particle effect</vt:lpstr>
      <vt:lpstr>Platformer: Add a celebration object step 4 of 6  Make the object trigger the celebration</vt:lpstr>
      <vt:lpstr>Platformer: Add a celebration object step 5 of 6  Make the object trigger the celebration</vt:lpstr>
      <vt:lpstr>Platformer: Add a celebration object step 6 of 6  Test your effect</vt:lpstr>
      <vt:lpstr>Platformer: Mod your game step 1 of 1 Keep modeling the game(Learn game development w/ Unity | Courses &amp; tutorials in game design, VR, AR, &amp; Real-time 3D | Unity Learn)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이형원</cp:lastModifiedBy>
  <cp:revision>60</cp:revision>
  <cp:lastPrinted>2017-02-13T22:50:26Z</cp:lastPrinted>
  <dcterms:created xsi:type="dcterms:W3CDTF">2015-05-15T08:43:14Z</dcterms:created>
  <dcterms:modified xsi:type="dcterms:W3CDTF">2023-03-12T18:19:59Z</dcterms:modified>
</cp:coreProperties>
</file>